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40237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n.com/2019/05/08/us/texas-flooding-students-trapped/index.htm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children+after+natural+disaster&amp;source=lnms&amp;tbm=isch&amp;sa=X&amp;ved=0ahUKEwiwysLd6aDiAhVuplkKHZoiDxgQ_AUIDygC&amp;biw=1011&amp;bih=578#imgrc=UJquRIm5XRIrdM: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a.gov/media-library-data/1503660451124-33b33bb90d4a6fe62c89e6de2b11dd78/FEMA_p1000_Aug2017_508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biw=748&amp;bih=578&amp;tbm=isch&amp;sa=1&amp;ei=ib_dXNmUD8q9ggeUmJLoAQ&amp;q=children+after+natural+disaster+prayer&amp;oq=children+after+natural+disaster+prayer&amp;gs_l=img.3...173534.174619..174829...0.0..0.197.661.6j1......1....1..gws-wiz-img.8h0ARSIVmdM#imgrc=OvtzIuI1xbBvXM: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3846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77f4092ad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77f4092ad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461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77f4092ad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77f4092ad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725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77f4092ad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77f4092ad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61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77f4092ad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77f4092ad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4996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77f4092ad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77f4092ad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0371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77f4092ad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77f4092ad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https://www.cnn.com/2019/05/08/us/texas-flooding-students-trapped/index.html</a:t>
            </a:r>
            <a:endParaRPr u="sng">
              <a:solidFill>
                <a:schemeClr val="hlink"/>
              </a:solidFill>
              <a:highlight>
                <a:srgbClr val="FFFFFF"/>
              </a:highlight>
              <a:hlinkClick r:id="rId3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526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77f4092ad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577f4092ad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6074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77f4092ad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577f4092ad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6864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77f4092ad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77f4092ad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993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79a7be33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579a7be33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9259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77f4092a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77f4092a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8605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77f4092ad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577f4092ad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There is severe hurricane damage and many first responders are active nearby.</a:t>
            </a:r>
            <a:r>
              <a:rPr lang="en"/>
              <a:t> </a:t>
            </a:r>
            <a:r>
              <a:rPr lang="en" b="1"/>
              <a:t>It is very risky for first responders and many have been hurt.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Would your school or meeting offering anything to these professionals? If so, what?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73984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577f4092ad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577f4092ad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2086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577f4092ad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577f4092ad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54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79a7be33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79a7be33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https://www.google.com/search?q=children+after+natural+disaster&amp;source=lnms&amp;tbm=isch&amp;sa=X&amp;ved=0ahUKEwiwysLd6aDiAhVuplkKHZoiDxgQ_AUIDygC&amp;biw=1011&amp;bih=578#imgrc=UJquRIm5XRIrdM: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3551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77f4092ad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77f4092ad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732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77f4092ad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77f4092ad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1292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79a7be33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79a7be33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https://www.fema.gov/media-library-data/1503660451124-33b33bb90d4a6fe62c89e6de2b11dd78/FEMA_p1000_Aug2017_508.pdf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485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77f4092ad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77f4092ad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google.com/search?biw=748&amp;bih=578&amp;tbm=isch&amp;sa=1&amp;ei=ib_dXNmUD8q9ggeUmJLoAQ&amp;q=children+after+natural+disaster+prayer&amp;oq=children+after+natural+disaster+prayer&amp;gs_l=img.3...173534.174619..174829...0.0..0.197.661.6j1......1....1..gws-wiz-img.8h0ARSIVmdM#imgrc=OvtzIuI1xbBvXM: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64156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77f4092ad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77f4092ad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55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77f4092ad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77f4092ad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173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311700" y="1371275"/>
            <a:ext cx="8520600" cy="142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Spiritual Support and Mental Health Plan for Natural Disasters</a:t>
            </a:r>
            <a:endParaRPr sz="3600" b="1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Nora Wright, LSW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 of a Friends School or Meeting</a:t>
            </a:r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Spiritual Support: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Worship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moment to gather in community, a chance to process what is going on, a time to see healthy communication and support modeled.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	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Worksheet Questions</a:t>
            </a:r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would a meeting for worship in response to a natural disaster occur?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Would you wait until there is a programmed meeting scheduled? Would you call a meeting later in the day? Would you wait until children had been with their families or do it before if there was time?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would run it?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would it be if your site was unusable?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queries or format would you use?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 of a Friends School or Meeting</a:t>
            </a:r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Mental Health Support:</a:t>
            </a:r>
            <a:br>
              <a:rPr lang="en"/>
            </a:br>
            <a:r>
              <a:rPr lang="en"/>
              <a:t>Counseling</a:t>
            </a: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2"/>
          </p:nvPr>
        </p:nvSpPr>
        <p:spPr>
          <a:xfrm>
            <a:off x="4939500" y="505175"/>
            <a:ext cx="3837000" cy="45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is on call to support students and families or meeting members in a crisis?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skills do they need to be effective?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immediate mental health support plan?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resources would you put in place long term to help students/members cope?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217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Members of the larger community are harmed or lost</a:t>
            </a:r>
            <a:endParaRPr/>
          </a:p>
        </p:txBody>
      </p:sp>
      <p:sp>
        <p:nvSpPr>
          <p:cNvPr id="147" name="Google Shape;147;p25"/>
          <p:cNvSpPr txBox="1">
            <a:spLocks noGrp="1"/>
          </p:cNvSpPr>
          <p:nvPr>
            <p:ph type="subTitle" idx="1"/>
          </p:nvPr>
        </p:nvSpPr>
        <p:spPr>
          <a:xfrm>
            <a:off x="265500" y="3323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would your meeting or school do in response to this?</a:t>
            </a:r>
            <a:endParaRPr/>
          </a:p>
        </p:txBody>
      </p:sp>
      <p:sp>
        <p:nvSpPr>
          <p:cNvPr id="148" name="Google Shape;148;p2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2011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gas explosion killed five residents in Allentown including an infant.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the local Lutheran church responded:</a:t>
            </a:r>
            <a:endParaRPr/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311700" y="1423650"/>
            <a:ext cx="8520600" cy="31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Held worship to process, allowed media to attend to publicize that people were gathering and to announce a larger event (vigil) that all could go to.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Hosted subsequent prayer vigil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Made individual counseling available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26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There is such extreme flooding and strong wind that students cannot go home for six hours</a:t>
            </a:r>
            <a:endParaRPr sz="3600"/>
          </a:p>
        </p:txBody>
      </p:sp>
      <p:sp>
        <p:nvSpPr>
          <p:cNvPr id="160" name="Google Shape;160;p27"/>
          <p:cNvSpPr txBox="1">
            <a:spLocks noGrp="1"/>
          </p:cNvSpPr>
          <p:nvPr>
            <p:ph type="subTitle" idx="1"/>
          </p:nvPr>
        </p:nvSpPr>
        <p:spPr>
          <a:xfrm>
            <a:off x="265500" y="3713400"/>
            <a:ext cx="4045200" cy="8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would your meeting or school do in response to this?</a:t>
            </a:r>
            <a:endParaRPr/>
          </a:p>
        </p:txBody>
      </p:sp>
      <p:sp>
        <p:nvSpPr>
          <p:cNvPr id="161" name="Google Shape;161;p2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2019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Southside Elementary School and New Caney High School, Cleveland, TX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During flooding of over 14 inches in one day, campuses went into lock down around 3:00 pm because buses and cars could not arrive to pick children up.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</a:t>
            </a:r>
            <a:endParaRPr/>
          </a:p>
        </p:txBody>
      </p:sp>
      <p:sp>
        <p:nvSpPr>
          <p:cNvPr id="167" name="Google Shape;167;p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Limit exposure to media while at school if a crisis is active (hard with phones and social media)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 business as usual or actively promoting spiritual and connecting activities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methodical in transitions to maintain calmness and efficiency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Reflections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25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do we serve during and after a natural disaster?</a:t>
            </a:r>
            <a:endParaRPr/>
          </a:p>
        </p:txBody>
      </p:sp>
      <p:sp>
        <p:nvSpPr>
          <p:cNvPr id="178" name="Google Shape;178;p30"/>
          <p:cNvSpPr txBox="1">
            <a:spLocks noGrp="1"/>
          </p:cNvSpPr>
          <p:nvPr>
            <p:ph type="subTitle" idx="1"/>
          </p:nvPr>
        </p:nvSpPr>
        <p:spPr>
          <a:xfrm>
            <a:off x="265500" y="3872925"/>
            <a:ext cx="4045200" cy="73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0"/>
          <p:cNvSpPr txBox="1">
            <a:spLocks noGrp="1"/>
          </p:cNvSpPr>
          <p:nvPr>
            <p:ph type="body" idx="2"/>
          </p:nvPr>
        </p:nvSpPr>
        <p:spPr>
          <a:xfrm>
            <a:off x="4939500" y="505175"/>
            <a:ext cx="3837000" cy="41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When do/would we, as a religious and spiritual organization, provide extra services to:</a:t>
            </a:r>
            <a:endParaRPr sz="2000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 our students and meeting members?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larger community ?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to a particular population such as first responders, or neighbors seeking refuge?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Outreach</a:t>
            </a:r>
            <a:endParaRPr/>
          </a:p>
        </p:txBody>
      </p:sp>
      <p:sp>
        <p:nvSpPr>
          <p:cNvPr id="185" name="Google Shape;185;p3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things you can do during and after a disaster that are not just for your members or students?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Imagine that your community was severely impacted by a natural disaster but the meeting building or school remains intact although without electricity.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might you serve the community in its time of need?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might you use the assets that you have to respond to the great need in the community?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steps are necessary to make these imagined plans real?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risk populations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8520600" cy="34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-       Young children</a:t>
            </a:r>
            <a:endParaRPr sz="2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-       Parenting and/or pregnant mothers</a:t>
            </a:r>
            <a:endParaRPr sz="2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-       Older adults</a:t>
            </a:r>
            <a:endParaRPr sz="2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-       Those with physical and or intellectual disabilities</a:t>
            </a:r>
            <a:endParaRPr sz="2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-       Those who had had experience with previous trauma (because the effects of trauma are cumulative)</a:t>
            </a:r>
            <a:endParaRPr sz="2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-       Those who have been marginalized or oppressed or have historical trauma</a:t>
            </a:r>
            <a:endParaRPr sz="2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2"/>
          <p:cNvSpPr txBox="1">
            <a:spLocks noGrp="1"/>
          </p:cNvSpPr>
          <p:nvPr>
            <p:ph type="title"/>
          </p:nvPr>
        </p:nvSpPr>
        <p:spPr>
          <a:xfrm>
            <a:off x="265500" y="161925"/>
            <a:ext cx="4045200" cy="344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Application: There is severe hurricane damage and first responders are active nearby. Many have been hurt.</a:t>
            </a:r>
            <a:endParaRPr sz="3600"/>
          </a:p>
        </p:txBody>
      </p:sp>
      <p:sp>
        <p:nvSpPr>
          <p:cNvPr id="191" name="Google Shape;191;p32"/>
          <p:cNvSpPr txBox="1">
            <a:spLocks noGrp="1"/>
          </p:cNvSpPr>
          <p:nvPr>
            <p:ph type="subTitle" idx="1"/>
          </p:nvPr>
        </p:nvSpPr>
        <p:spPr>
          <a:xfrm>
            <a:off x="265500" y="3606250"/>
            <a:ext cx="4045200" cy="12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Would your school offer anything to these professionals? If so, what?</a:t>
            </a:r>
            <a:endParaRPr/>
          </a:p>
        </p:txBody>
      </p:sp>
      <p:sp>
        <p:nvSpPr>
          <p:cNvPr id="192" name="Google Shape;192;p3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2009: Zion Lutheran Church, Clarence Center, NY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plane crashed nearby and first responders came from a distance.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Their response:</a:t>
            </a:r>
            <a:endParaRPr/>
          </a:p>
        </p:txBody>
      </p:sp>
      <p:sp>
        <p:nvSpPr>
          <p:cNvPr id="198" name="Google Shape;198;p3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Opened its doors to first responders for two weeks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Provided food and water and a place to rest during the day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Offered spiritual counsel and emotional support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204" name="Google Shape;204;p3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FEMA 1000 Stafer, Stronger Smarter: A Guide to Improving School Natural Hazard Safety (2017)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Congregational Disaster Preparedness Guidebook: Lutheran Disaster Response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CDC: Returning to School After a Disaster: Tips to Help Your Students Cope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258800"/>
            <a:ext cx="8520600" cy="8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Reactions from children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078300"/>
            <a:ext cx="5015100" cy="34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Until a new routine is established, there may be issues with: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safety, stress, and extended grieving.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Emotions can include: hopelessness, depression, guilt and withdrawal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Severe cases: classroom behavior and academic performance may be impacted 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3700" y="1571625"/>
            <a:ext cx="4038600" cy="20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&amp; Protective Factors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4651425" y="1266175"/>
            <a:ext cx="41808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Protective factors: a combination of positive forces that contributes to adaptive outcomes in the face of challenges or trauma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How the meeting responds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Listen to children reflect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Limit media exposure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Calm present adults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Prayerful activities that give meaning to the what has happened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2"/>
          </p:nvPr>
        </p:nvSpPr>
        <p:spPr>
          <a:xfrm>
            <a:off x="391175" y="1266175"/>
            <a:ext cx="41808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factors: Any influence that increases the probability of onset, regression to a more serious state or  the maintenance of a problem condition 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Seeing a traumatic scene over and over again on social media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Proximity of event to the individual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Coping with multiple losses at the same time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11700" y="100700"/>
            <a:ext cx="8520600" cy="6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Fostering Post-Traumatic Growth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11700" y="728300"/>
            <a:ext cx="5229900" cy="4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Our students and meeting members will look to us to be leaders and to model healthy processing and to offer resources for them to do that. 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Our goal is to: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Foster resilience and ultimately create an environment where there can be post-traumatic growth. 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700"/>
              <a:t>So many people believe that even though they have survived a traumatic experience and been negatively impacted, they have also grown or been strengthened by the experience.</a:t>
            </a: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8325" y="1140925"/>
            <a:ext cx="3542375" cy="2707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 txBox="1"/>
          <p:nvPr/>
        </p:nvSpPr>
        <p:spPr>
          <a:xfrm rot="940">
            <a:off x="5541600" y="4019558"/>
            <a:ext cx="32907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Drawing by child affected by Hurricane Katrina (Fothergill and Peek, 2015).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135325"/>
            <a:ext cx="85206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Helping children cope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1700" y="743625"/>
            <a:ext cx="4648200" cy="40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Children cannot always express through words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 art and dramatic play. Have kids make posters about what happened and have a parade “I survived the flood.”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Create peer listening teams.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Be flexible. It is good to have a schedule but you may need to pause or suspend certain rules. Consider that students may not have access to the right clothing or supplies.</a:t>
            </a: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2575" y="1280225"/>
            <a:ext cx="3844150" cy="258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Spiritual stress reactions to disaster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48552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Questioning justice and meaning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Feeling far from previously held beliefs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Suddenly turning away from or to God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Feeling isolated from God or one’s religious community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Being angry at God or spiritual leaders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Feeling disconnected from familiar religious practices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6900" y="1386325"/>
            <a:ext cx="3873750" cy="261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311700" y="223150"/>
            <a:ext cx="8520600" cy="7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Guiding principles for providing spiritual care:</a:t>
            </a: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11700" y="988575"/>
            <a:ext cx="85206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Meet, accept and respect persons exactly as they are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no harm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Nurture and encourage each person’s own spiritual perspective to be a source of strength in difficult times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Protect confidentiality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Respect social diversity and cross-cultural settings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Function at levels appropriate to your training and educational background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to understand and normalize what happened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Spiritual Care Best Practices: Supporting Healing</a:t>
            </a:r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Understanding and normalizing what happened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Carrying out spiritual care through the practice of presence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Identifying and solving immediate, concrete problems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Encouraging individuals to talk about their experiences and being an active and supportive listener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Recognizing normal stress reactions; making referrals to address immediate problems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Attending to anniversaries and other important dates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(National Disaster Interfaith Network)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1256</Words>
  <Application>Microsoft Office PowerPoint</Application>
  <PresentationFormat>On-screen Show (16:9)</PresentationFormat>
  <Paragraphs>127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PT Sans Narrow</vt:lpstr>
      <vt:lpstr>Open Sans</vt:lpstr>
      <vt:lpstr>Tropic</vt:lpstr>
      <vt:lpstr>Spiritual Support and Mental Health Plan for Natural Disasters</vt:lpstr>
      <vt:lpstr>At risk populations</vt:lpstr>
      <vt:lpstr>Reactions from children</vt:lpstr>
      <vt:lpstr>Risk &amp; Protective Factors</vt:lpstr>
      <vt:lpstr>Fostering Post-Traumatic Growth</vt:lpstr>
      <vt:lpstr>Helping children cope</vt:lpstr>
      <vt:lpstr>Spiritual stress reactions to disaster</vt:lpstr>
      <vt:lpstr>Guiding principles for providing spiritual care:</vt:lpstr>
      <vt:lpstr>Spiritual Care Best Practices: Supporting Healing</vt:lpstr>
      <vt:lpstr>Role of a Friends School or Meeting</vt:lpstr>
      <vt:lpstr>Worksheet Questions</vt:lpstr>
      <vt:lpstr>Role of a Friends School or Meeting</vt:lpstr>
      <vt:lpstr>Members of the larger community are harmed or lost</vt:lpstr>
      <vt:lpstr>How the local Lutheran church responded:</vt:lpstr>
      <vt:lpstr>There is such extreme flooding and strong wind that students cannot go home for six hours</vt:lpstr>
      <vt:lpstr>Tips</vt:lpstr>
      <vt:lpstr>Feedback Reflections</vt:lpstr>
      <vt:lpstr>Who do we serve during and after a natural disaster?</vt:lpstr>
      <vt:lpstr>Community Outreach</vt:lpstr>
      <vt:lpstr>Application: There is severe hurricane damage and first responders are active nearby. Many have been hurt.</vt:lpstr>
      <vt:lpstr>Their response: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Support and Mental Health Plan for Natural Disasters</dc:title>
  <dc:creator>Paula Kline</dc:creator>
  <cp:lastModifiedBy>Paula Kline</cp:lastModifiedBy>
  <cp:revision>2</cp:revision>
  <dcterms:modified xsi:type="dcterms:W3CDTF">2019-05-18T02:49:22Z</dcterms:modified>
</cp:coreProperties>
</file>