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sldIdLst>
    <p:sldId id="285" r:id="rId3"/>
    <p:sldId id="302" r:id="rId4"/>
    <p:sldId id="256" r:id="rId5"/>
    <p:sldId id="266" r:id="rId6"/>
    <p:sldId id="258" r:id="rId7"/>
    <p:sldId id="300" r:id="rId8"/>
    <p:sldId id="301" r:id="rId9"/>
    <p:sldId id="265" r:id="rId10"/>
    <p:sldId id="267" r:id="rId11"/>
    <p:sldId id="268" r:id="rId12"/>
    <p:sldId id="269" r:id="rId13"/>
    <p:sldId id="259" r:id="rId14"/>
    <p:sldId id="260" r:id="rId15"/>
    <p:sldId id="298" r:id="rId16"/>
    <p:sldId id="263" r:id="rId17"/>
    <p:sldId id="264" r:id="rId18"/>
    <p:sldId id="311" r:id="rId19"/>
    <p:sldId id="313" r:id="rId20"/>
    <p:sldId id="270" r:id="rId21"/>
    <p:sldId id="271" r:id="rId22"/>
    <p:sldId id="314" r:id="rId23"/>
    <p:sldId id="295" r:id="rId24"/>
    <p:sldId id="297" r:id="rId25"/>
    <p:sldId id="299" r:id="rId26"/>
    <p:sldId id="272" r:id="rId27"/>
    <p:sldId id="276" r:id="rId28"/>
    <p:sldId id="307" r:id="rId29"/>
    <p:sldId id="306" r:id="rId30"/>
    <p:sldId id="305" r:id="rId31"/>
    <p:sldId id="304" r:id="rId32"/>
    <p:sldId id="284" r:id="rId33"/>
    <p:sldId id="289" r:id="rId34"/>
    <p:sldId id="291" r:id="rId35"/>
    <p:sldId id="287" r:id="rId36"/>
    <p:sldId id="288" r:id="rId37"/>
    <p:sldId id="293" r:id="rId38"/>
    <p:sldId id="296" r:id="rId39"/>
    <p:sldId id="262" r:id="rId40"/>
    <p:sldId id="31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68" autoAdjust="0"/>
    <p:restoredTop sz="94660"/>
  </p:normalViewPr>
  <p:slideViewPr>
    <p:cSldViewPr snapToGrid="0">
      <p:cViewPr varScale="1">
        <p:scale>
          <a:sx n="170" d="100"/>
          <a:sy n="170" d="100"/>
        </p:scale>
        <p:origin x="110" y="95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160995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065678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2924815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587308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31298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19187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23488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37295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200271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572388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29642"/>
            <a:ext cx="10515600" cy="1325563"/>
          </a:xfrm>
        </p:spPr>
        <p:txBody>
          <a:bodyPr lIns="0" rIns="0"/>
          <a:lstStyle>
            <a:lvl1pPr algn="ctr">
              <a:defRPr>
                <a:solidFill>
                  <a:schemeClr val="bg1"/>
                </a:solidFill>
              </a:defRPr>
            </a:lvl1pPr>
          </a:lstStyle>
          <a:p>
            <a:r>
              <a:rPr lang="en-US" noProof="0"/>
              <a:t>HOW TO USE THIS TEMPLATE</a:t>
            </a:r>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882260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1238238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ACBD8F-4E7E-4608-85D2-FDC84B2874F0}"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330987533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CACBD8F-4E7E-4608-85D2-FDC84B2874F0}"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157599999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ACBD8F-4E7E-4608-85D2-FDC84B2874F0}"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114869844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ACBD8F-4E7E-4608-85D2-FDC84B2874F0}"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184837597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ACBD8F-4E7E-4608-85D2-FDC84B2874F0}" type="datetimeFigureOut">
              <a:rPr lang="en-US" smtClean="0"/>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387723845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CACBD8F-4E7E-4608-85D2-FDC84B2874F0}" type="datetimeFigureOut">
              <a:rPr lang="en-US" smtClean="0"/>
              <a:t>3/21/2024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351264303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CACBD8F-4E7E-4608-85D2-FDC84B2874F0}" type="datetimeFigureOut">
              <a:rPr lang="en-US" smtClean="0"/>
              <a:t>3/21/2024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347316215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CACBD8F-4E7E-4608-85D2-FDC84B2874F0}" type="datetimeFigureOut">
              <a:rPr lang="en-US" smtClean="0"/>
              <a:t>3/21/2024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9470986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ACBD8F-4E7E-4608-85D2-FDC84B2874F0}"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663765061"/>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ACBD8F-4E7E-4608-85D2-FDC84B2874F0}"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137239219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358972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CACBD8F-4E7E-4608-85D2-FDC84B2874F0}"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1100390837"/>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CACBD8F-4E7E-4608-85D2-FDC84B2874F0}"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32F5F-3992-4581-B4C7-B6D00B515DF1}"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3745113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ACBD8F-4E7E-4608-85D2-FDC84B2874F0}"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108352261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CACBD8F-4E7E-4608-85D2-FDC84B2874F0}" type="datetimeFigureOut">
              <a:rPr lang="en-US" smtClean="0"/>
              <a:t>3/21/2024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343583326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CACBD8F-4E7E-4608-85D2-FDC84B2874F0}" type="datetimeFigureOut">
              <a:rPr lang="en-US" smtClean="0"/>
              <a:t>3/21/2024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337668235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ACBD8F-4E7E-4608-85D2-FDC84B2874F0}"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33497534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ACBD8F-4E7E-4608-85D2-FDC84B2874F0}"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632F5F-3992-4581-B4C7-B6D00B515DF1}" type="slidenum">
              <a:rPr lang="en-US" smtClean="0"/>
              <a:t>‹#›</a:t>
            </a:fld>
            <a:endParaRPr lang="en-US"/>
          </a:p>
        </p:txBody>
      </p:sp>
    </p:spTree>
    <p:extLst>
      <p:ext uri="{BB962C8B-B14F-4D97-AF65-F5344CB8AC3E}">
        <p14:creationId xmlns:p14="http://schemas.microsoft.com/office/powerpoint/2010/main" val="379270966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465966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74637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984309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table</a:t>
            </a:r>
            <a:endParaRPr lang="en-US" noProof="0" dirty="0"/>
          </a:p>
        </p:txBody>
      </p:sp>
    </p:spTree>
    <p:extLst>
      <p:ext uri="{BB962C8B-B14F-4D97-AF65-F5344CB8AC3E}">
        <p14:creationId xmlns:p14="http://schemas.microsoft.com/office/powerpoint/2010/main" val="2650039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36765"/>
            <a:ext cx="11932920" cy="659202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35884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46919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09941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endParaRPr lang="en-US" noProof="0" dirty="0"/>
          </a:p>
        </p:txBody>
      </p:sp>
    </p:spTree>
    <p:extLst>
      <p:ext uri="{BB962C8B-B14F-4D97-AF65-F5344CB8AC3E}">
        <p14:creationId xmlns:p14="http://schemas.microsoft.com/office/powerpoint/2010/main" val="349393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21" Type="http://schemas.openxmlformats.org/officeDocument/2006/relationships/image" Target="../media/image10.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9.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noProof="0" dirty="0"/>
              <a:t>ADD A FOOTER</a:t>
            </a:r>
          </a:p>
        </p:txBody>
      </p:sp>
    </p:spTree>
    <p:extLst>
      <p:ext uri="{BB962C8B-B14F-4D97-AF65-F5344CB8AC3E}">
        <p14:creationId xmlns:p14="http://schemas.microsoft.com/office/powerpoint/2010/main" val="445811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guide id="9" pos="302">
          <p15:clr>
            <a:srgbClr val="F26B43"/>
          </p15:clr>
        </p15:guide>
        <p15:guide id="10" pos="73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CACBD8F-4E7E-4608-85D2-FDC84B2874F0}" type="datetimeFigureOut">
              <a:rPr lang="en-US" smtClean="0"/>
              <a:t>3/21/2024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1632F5F-3992-4581-B4C7-B6D00B515DF1}" type="slidenum">
              <a:rPr lang="en-US" smtClean="0"/>
              <a:t>‹#›</a:t>
            </a:fld>
            <a:endParaRPr lang="en-US"/>
          </a:p>
        </p:txBody>
      </p:sp>
    </p:spTree>
    <p:extLst>
      <p:ext uri="{BB962C8B-B14F-4D97-AF65-F5344CB8AC3E}">
        <p14:creationId xmlns:p14="http://schemas.microsoft.com/office/powerpoint/2010/main" val="213992318"/>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ransition spd="slow">
    <p:fade/>
  </p:transition>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9.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hyperlink" Target="https://www.roseville.ca.us/government/departments/public_works/floodplain_management/stormwater_retention_basins" TargetMode="Externa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8" Type="http://schemas.openxmlformats.org/officeDocument/2006/relationships/hyperlink" Target="https://savereasonfarms.org/" TargetMode="External"/><Relationship Id="rId3" Type="http://schemas.openxmlformats.org/officeDocument/2006/relationships/hyperlink" Target="https://www.sierraclub.org/mother-lode/placer" TargetMode="External"/><Relationship Id="rId7" Type="http://schemas.openxmlformats.org/officeDocument/2006/relationships/hyperlink" Target="https://enviroalliance.org/" TargetMode="External"/><Relationship Id="rId2" Type="http://schemas.openxmlformats.org/officeDocument/2006/relationships/hyperlink" Target="https://www.sierraclub.org/" TargetMode="External"/><Relationship Id="rId1" Type="http://schemas.openxmlformats.org/officeDocument/2006/relationships/slideLayout" Target="../slideLayouts/slideLayout23.xml"/><Relationship Id="rId6" Type="http://schemas.openxmlformats.org/officeDocument/2006/relationships/hyperlink" Target="https://sierrafoothillsaudubon.org/" TargetMode="External"/><Relationship Id="rId5" Type="http://schemas.openxmlformats.org/officeDocument/2006/relationships/hyperlink" Target="https://chapters.cnps.org/redbud/" TargetMode="External"/><Relationship Id="rId4" Type="http://schemas.openxmlformats.org/officeDocument/2006/relationships/hyperlink" Target="mailto:placersierraclub@gmail.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6.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group of people sitting at tables in a garden&#10;&#10;Description automatically generated">
            <a:extLst>
              <a:ext uri="{FF2B5EF4-FFF2-40B4-BE49-F238E27FC236}">
                <a16:creationId xmlns:a16="http://schemas.microsoft.com/office/drawing/2014/main" id="{B1B04540-C0A4-5D26-CDC1-20BA61912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82" y="611179"/>
            <a:ext cx="5498117" cy="5498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E540931A-A3CB-B1E6-74BB-D769387FD294}"/>
              </a:ext>
            </a:extLst>
          </p:cNvPr>
          <p:cNvSpPr txBox="1"/>
          <p:nvPr/>
        </p:nvSpPr>
        <p:spPr>
          <a:xfrm>
            <a:off x="6134851" y="2205323"/>
            <a:ext cx="6057149" cy="2431435"/>
          </a:xfrm>
          <a:prstGeom prst="rect">
            <a:avLst/>
          </a:prstGeom>
          <a:noFill/>
          <a:effectLst>
            <a:softEdge rad="0"/>
          </a:effectLst>
          <a:scene3d>
            <a:camera prst="orthographicFront"/>
            <a:lightRig rig="threePt" dir="t"/>
          </a:scene3d>
          <a:sp3d extrusionH="76200">
            <a:bevelT/>
            <a:extrusionClr>
              <a:schemeClr val="accent6">
                <a:lumMod val="75000"/>
              </a:schemeClr>
            </a:extrusionClr>
          </a:sp3d>
        </p:spPr>
        <p:txBody>
          <a:bodyPr wrap="square" rtlCol="0">
            <a:spAutoFit/>
          </a:bodyPr>
          <a:lstStyle/>
          <a:p>
            <a:pPr algn="ctr"/>
            <a:r>
              <a:rPr lang="en-US" sz="3200" b="1" dirty="0"/>
              <a:t>Old Town Pizza</a:t>
            </a:r>
          </a:p>
          <a:p>
            <a:pPr algn="ctr"/>
            <a:r>
              <a:rPr lang="en-US" sz="3200" b="1" dirty="0"/>
              <a:t>Roseville, CA</a:t>
            </a:r>
            <a:br>
              <a:rPr lang="en-US" sz="2400" b="1" dirty="0"/>
            </a:br>
            <a:endParaRPr lang="en-US" sz="2400" b="1" dirty="0"/>
          </a:p>
          <a:p>
            <a:pPr algn="ctr"/>
            <a:r>
              <a:rPr lang="en-US" dirty="0"/>
              <a:t>Thursday, March 21</a:t>
            </a:r>
          </a:p>
          <a:p>
            <a:pPr algn="ctr"/>
            <a:endParaRPr lang="en-US" sz="4000" dirty="0"/>
          </a:p>
        </p:txBody>
      </p:sp>
      <p:grpSp>
        <p:nvGrpSpPr>
          <p:cNvPr id="13" name="Group 12">
            <a:extLst>
              <a:ext uri="{FF2B5EF4-FFF2-40B4-BE49-F238E27FC236}">
                <a16:creationId xmlns:a16="http://schemas.microsoft.com/office/drawing/2014/main" id="{33402928-F4EA-5E28-90B7-CEA1019E64A7}"/>
              </a:ext>
            </a:extLst>
          </p:cNvPr>
          <p:cNvGrpSpPr>
            <a:grpSpLocks/>
          </p:cNvGrpSpPr>
          <p:nvPr/>
        </p:nvGrpSpPr>
        <p:grpSpPr bwMode="auto">
          <a:xfrm>
            <a:off x="7341745" y="4404042"/>
            <a:ext cx="3741489" cy="1308270"/>
            <a:chOff x="7410" y="13403"/>
            <a:chExt cx="3878" cy="1275"/>
          </a:xfrm>
        </p:grpSpPr>
        <p:sp>
          <p:nvSpPr>
            <p:cNvPr id="14" name="Rectangle 13">
              <a:extLst>
                <a:ext uri="{FF2B5EF4-FFF2-40B4-BE49-F238E27FC236}">
                  <a16:creationId xmlns:a16="http://schemas.microsoft.com/office/drawing/2014/main" id="{E4AF0094-FC40-D383-3B3B-C11AED954488}"/>
                </a:ext>
              </a:extLst>
            </p:cNvPr>
            <p:cNvSpPr>
              <a:spLocks noChangeArrowheads="1"/>
            </p:cNvSpPr>
            <p:nvPr/>
          </p:nvSpPr>
          <p:spPr bwMode="auto">
            <a:xfrm>
              <a:off x="7410" y="13403"/>
              <a:ext cx="3878" cy="1275"/>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5" name="Group 14">
              <a:extLst>
                <a:ext uri="{FF2B5EF4-FFF2-40B4-BE49-F238E27FC236}">
                  <a16:creationId xmlns:a16="http://schemas.microsoft.com/office/drawing/2014/main" id="{3AB3B364-B60E-3D25-3FB3-482398592986}"/>
                </a:ext>
              </a:extLst>
            </p:cNvPr>
            <p:cNvGrpSpPr>
              <a:grpSpLocks/>
            </p:cNvGrpSpPr>
            <p:nvPr/>
          </p:nvGrpSpPr>
          <p:grpSpPr bwMode="auto">
            <a:xfrm>
              <a:off x="7606" y="13581"/>
              <a:ext cx="3487" cy="999"/>
              <a:chOff x="0" y="0"/>
              <a:chExt cx="2321560" cy="601281"/>
            </a:xfrm>
          </p:grpSpPr>
          <p:pic>
            <p:nvPicPr>
              <p:cNvPr id="16" name="Google Shape;58;p13">
                <a:extLst>
                  <a:ext uri="{FF2B5EF4-FFF2-40B4-BE49-F238E27FC236}">
                    <a16:creationId xmlns:a16="http://schemas.microsoft.com/office/drawing/2014/main" id="{9749DAB5-7BA8-DE97-D269-C43889FA5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21560" cy="52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
                <a:extLst>
                  <a:ext uri="{FF2B5EF4-FFF2-40B4-BE49-F238E27FC236}">
                    <a16:creationId xmlns:a16="http://schemas.microsoft.com/office/drawing/2014/main" id="{1C5826E3-014D-9E7D-DC16-87235EBC3606}"/>
                  </a:ext>
                </a:extLst>
              </p:cNvPr>
              <p:cNvSpPr txBox="1">
                <a:spLocks noChangeArrowheads="1"/>
              </p:cNvSpPr>
              <p:nvPr/>
            </p:nvSpPr>
            <p:spPr bwMode="auto">
              <a:xfrm>
                <a:off x="516835" y="318071"/>
                <a:ext cx="1362075" cy="283210"/>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Placer Group</a:t>
                </a:r>
                <a:endPar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18" name="Rectangle 17">
            <a:extLst>
              <a:ext uri="{FF2B5EF4-FFF2-40B4-BE49-F238E27FC236}">
                <a16:creationId xmlns:a16="http://schemas.microsoft.com/office/drawing/2014/main" id="{BF189090-09B2-E270-5D04-A93FBAA33524}"/>
              </a:ext>
            </a:extLst>
          </p:cNvPr>
          <p:cNvSpPr/>
          <p:nvPr/>
        </p:nvSpPr>
        <p:spPr>
          <a:xfrm>
            <a:off x="6134850" y="898397"/>
            <a:ext cx="6057149" cy="1200329"/>
          </a:xfrm>
          <a:prstGeom prst="rect">
            <a:avLst/>
          </a:prstGeom>
          <a:noFill/>
        </p:spPr>
        <p:txBody>
          <a:bodyPr wrap="squar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Goudy Old Style" panose="02020502050305020303" pitchFamily="18" charset="0"/>
              </a:rPr>
              <a:t>Pizza Palooza!</a:t>
            </a:r>
          </a:p>
        </p:txBody>
      </p:sp>
    </p:spTree>
    <p:extLst>
      <p:ext uri="{BB962C8B-B14F-4D97-AF65-F5344CB8AC3E}">
        <p14:creationId xmlns:p14="http://schemas.microsoft.com/office/powerpoint/2010/main" val="185614546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7C45DA-A2A0-6783-D930-B3B9B394ACDC}"/>
              </a:ext>
            </a:extLst>
          </p:cNvPr>
          <p:cNvSpPr txBox="1"/>
          <p:nvPr/>
        </p:nvSpPr>
        <p:spPr>
          <a:xfrm>
            <a:off x="780612" y="589761"/>
            <a:ext cx="11050224" cy="54476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What’s The Plan?</a:t>
            </a:r>
            <a:endParaRPr kumimoji="0" lang="en-US" sz="40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Collect Non-Member Email Info. From:</a:t>
            </a:r>
          </a:p>
          <a:p>
            <a:pPr marL="1600200" marR="0" lvl="2" indent="-685800" algn="l" defTabSz="457200" rtl="0" eaLnBrk="1" fontAlgn="auto" latinLnBrk="0" hangingPunct="1">
              <a:lnSpc>
                <a:spcPct val="100000"/>
              </a:lnSpc>
              <a:spcBef>
                <a:spcPts val="0"/>
              </a:spcBef>
              <a:spcAft>
                <a:spcPts val="1800"/>
              </a:spcAft>
              <a:buClr>
                <a:srgbClr val="C00000"/>
              </a:buClr>
              <a:buSzTx/>
              <a:buFont typeface="Wingdings" panose="05000000000000000000" pitchFamily="2" charset="2"/>
              <a:buChar char="ü"/>
              <a:tabLst/>
              <a:defRPr/>
            </a:pP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Sierra Club Hike Leader’s.</a:t>
            </a:r>
          </a:p>
          <a:p>
            <a:pPr marL="1600200" marR="0" lvl="2" indent="-685800" algn="l" defTabSz="457200" rtl="0" eaLnBrk="1" fontAlgn="auto" latinLnBrk="0" hangingPunct="1">
              <a:lnSpc>
                <a:spcPct val="100000"/>
              </a:lnSpc>
              <a:spcBef>
                <a:spcPts val="0"/>
              </a:spcBef>
              <a:spcAft>
                <a:spcPts val="1800"/>
              </a:spcAft>
              <a:buClr>
                <a:srgbClr val="C00000"/>
              </a:buClr>
              <a:buSzTx/>
              <a:buFont typeface="Wingdings" panose="05000000000000000000" pitchFamily="2" charset="2"/>
              <a:buChar char="ü"/>
              <a:tabLst/>
              <a:defRPr/>
            </a:pP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Other Environmental Groups.</a:t>
            </a:r>
          </a:p>
          <a:p>
            <a:pPr marL="571500" marR="0" lvl="0" indent="-571500" algn="l" defTabSz="457200" rtl="0" eaLnBrk="1" fontAlgn="auto" latinLnBrk="0" hangingPunct="1">
              <a:lnSpc>
                <a:spcPct val="100000"/>
              </a:lnSpc>
              <a:spcBef>
                <a:spcPts val="0"/>
              </a:spcBef>
              <a:spcAft>
                <a:spcPts val="1800"/>
              </a:spcAft>
              <a:buClr>
                <a:srgbClr val="FFC000"/>
              </a:buClr>
              <a:buSzPct val="103000"/>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Send Invitations	to Non-Members	 </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(Programs, Hikes, Meetings).</a:t>
            </a: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 . . . More</a:t>
            </a:r>
            <a:r>
              <a:rPr kumimoji="0" lang="en-US" sz="40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77031789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F94CD1-CCC6-B46E-C984-63191F8F3D13}"/>
              </a:ext>
            </a:extLst>
          </p:cNvPr>
          <p:cNvSpPr txBox="1"/>
          <p:nvPr/>
        </p:nvSpPr>
        <p:spPr>
          <a:xfrm>
            <a:off x="1085784" y="432208"/>
            <a:ext cx="10020431" cy="680154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What’s The Plan?</a:t>
            </a:r>
            <a:endParaRPr kumimoji="0" lang="en-US" sz="48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1800"/>
              </a:spcAft>
              <a:buClr>
                <a:srgbClr val="FFC000"/>
              </a:buClr>
              <a:buSzTx/>
              <a:buFont typeface="Symbol" panose="05050102010706020507" pitchFamily="18" charset="2"/>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Outreach to “Ecology Clubs”</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Sierra College (March 23 at Effie </a:t>
            </a:r>
            <a:r>
              <a:rPr kumimoji="0" lang="en-US" sz="4000" b="0" i="0" u="none" strike="noStrike" kern="1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Yeaw</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Nature Center).</a:t>
            </a:r>
          </a:p>
          <a:p>
            <a:pPr marL="342900" marR="0" lvl="0" indent="-342900" algn="l" defTabSz="457200" rtl="0" eaLnBrk="1" fontAlgn="auto" latinLnBrk="0" hangingPunct="1">
              <a:lnSpc>
                <a:spcPct val="100000"/>
              </a:lnSpc>
              <a:spcBef>
                <a:spcPts val="0"/>
              </a:spcBef>
              <a:spcAft>
                <a:spcPts val="1800"/>
              </a:spcAft>
              <a:buClr>
                <a:srgbClr val="FFC000"/>
              </a:buClr>
              <a:buSzTx/>
              <a:buFont typeface="Symbol" panose="05050102010706020507" pitchFamily="18" charset="2"/>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Assist Hike Leaders </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 Tailoring Hikes to Novices &amp; Newcomers.</a:t>
            </a:r>
            <a:endParaRPr kumimoji="0" lang="en-US" sz="32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1800"/>
              </a:spcAft>
              <a:buClr>
                <a:srgbClr val="FFC000"/>
              </a:buClr>
              <a:buSzTx/>
              <a:buFont typeface="Symbol" panose="05050102010706020507" pitchFamily="18" charset="2"/>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Assist Conservation Leaders </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 Maximizing Media Attention.</a:t>
            </a:r>
          </a:p>
          <a:p>
            <a:pPr marL="342900" marR="0" lvl="0" indent="-342900" algn="l" defTabSz="457200" rtl="0" eaLnBrk="1" fontAlgn="auto" latinLnBrk="0" hangingPunct="1">
              <a:lnSpc>
                <a:spcPct val="100000"/>
              </a:lnSpc>
              <a:spcBef>
                <a:spcPts val="0"/>
              </a:spcBef>
              <a:spcAft>
                <a:spcPts val="1800"/>
              </a:spcAft>
              <a:buClr>
                <a:srgbClr val="FFC000"/>
              </a:buClr>
              <a:buSzTx/>
              <a:buFont typeface="Symbol" panose="05050102010706020507" pitchFamily="18" charset="2"/>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What Else Might Work – </a:t>
            </a:r>
            <a:r>
              <a:rPr kumimoji="0" lang="en-US" sz="40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Any Ideas??</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1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5588151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p:txBody>
          <a:bodyPr/>
          <a:lstStyle/>
          <a:p>
            <a:r>
              <a:rPr lang="en-US" dirty="0"/>
              <a:t>Placer Group Outings</a:t>
            </a:r>
          </a:p>
        </p:txBody>
      </p:sp>
      <p:sp>
        <p:nvSpPr>
          <p:cNvPr id="5" name="Text Placeholder 4">
            <a:extLst>
              <a:ext uri="{FF2B5EF4-FFF2-40B4-BE49-F238E27FC236}">
                <a16:creationId xmlns:a16="http://schemas.microsoft.com/office/drawing/2014/main" id="{171A006E-2552-45AA-81E6-9D6D26A503C2}"/>
              </a:ext>
            </a:extLst>
          </p:cNvPr>
          <p:cNvSpPr>
            <a:spLocks noGrp="1"/>
          </p:cNvSpPr>
          <p:nvPr>
            <p:ph type="body" sz="quarter" idx="1"/>
          </p:nvPr>
        </p:nvSpPr>
        <p:spPr/>
        <p:txBody>
          <a:bodyPr/>
          <a:lstStyle/>
          <a:p>
            <a:r>
              <a:rPr lang="en-US" b="1" dirty="0"/>
              <a:t>Local environmentally friendly outdoor adventures</a:t>
            </a:r>
          </a:p>
        </p:txBody>
      </p:sp>
    </p:spTree>
    <p:extLst>
      <p:ext uri="{BB962C8B-B14F-4D97-AF65-F5344CB8AC3E}">
        <p14:creationId xmlns:p14="http://schemas.microsoft.com/office/powerpoint/2010/main" val="434389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586409" y="1169256"/>
            <a:ext cx="5784312" cy="782638"/>
          </a:xfrm>
        </p:spPr>
        <p:txBody>
          <a:bodyPr>
            <a:normAutofit fontScale="90000"/>
          </a:bodyPr>
          <a:lstStyle/>
          <a:p>
            <a:r>
              <a:rPr lang="en-US" dirty="0"/>
              <a:t>OUTINGS PROGRAM</a:t>
            </a:r>
          </a:p>
        </p:txBody>
      </p:sp>
      <p:sp>
        <p:nvSpPr>
          <p:cNvPr id="5" name="Text Placeholder 4">
            <a:extLst>
              <a:ext uri="{FF2B5EF4-FFF2-40B4-BE49-F238E27FC236}">
                <a16:creationId xmlns:a16="http://schemas.microsoft.com/office/drawing/2014/main" id="{099A8D28-D968-408D-AA5E-1B16F071D7DF}"/>
              </a:ext>
            </a:extLst>
          </p:cNvPr>
          <p:cNvSpPr>
            <a:spLocks noGrp="1"/>
          </p:cNvSpPr>
          <p:nvPr>
            <p:ph type="body" sz="quarter" idx="13"/>
          </p:nvPr>
        </p:nvSpPr>
        <p:spPr/>
        <p:txBody>
          <a:bodyPr/>
          <a:lstStyle/>
          <a:p>
            <a:r>
              <a:rPr lang="en-US" dirty="0"/>
              <a:t>See the beauty of Northern California with one of our day hikes!</a:t>
            </a:r>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8199" y="3177275"/>
            <a:ext cx="5288963" cy="3514081"/>
          </a:xfrm>
        </p:spPr>
        <p:txBody>
          <a:bodyPr>
            <a:normAutofit/>
          </a:bodyPr>
          <a:lstStyle/>
          <a:p>
            <a:r>
              <a:rPr lang="en-US" sz="1800" dirty="0"/>
              <a:t>Restarted in 2022, we target scheduling one group day hike per month.</a:t>
            </a:r>
          </a:p>
          <a:p>
            <a:endParaRPr lang="en-US" sz="1800" dirty="0"/>
          </a:p>
          <a:p>
            <a:r>
              <a:rPr lang="en-US" sz="1800" dirty="0"/>
              <a:t>Hikes are typically around 5 miles in length and no more than a moderate level of difficulty.</a:t>
            </a:r>
          </a:p>
          <a:p>
            <a:endParaRPr lang="en-US" sz="1800" dirty="0"/>
          </a:p>
          <a:p>
            <a:r>
              <a:rPr lang="en-US" sz="1800" dirty="0"/>
              <a:t>Most hikes are within a 1-hour drive of Sacramento and often within Placer County.</a:t>
            </a:r>
          </a:p>
          <a:p>
            <a:endParaRPr lang="en-US" sz="1800" dirty="0"/>
          </a:p>
          <a:p>
            <a:r>
              <a:rPr lang="en-US" sz="1800" dirty="0"/>
              <a:t>Specialty hikes include wildflower photography hikes and migratory bird watching hikes.</a:t>
            </a:r>
          </a:p>
        </p:txBody>
      </p:sp>
    </p:spTree>
    <p:extLst>
      <p:ext uri="{BB962C8B-B14F-4D97-AF65-F5344CB8AC3E}">
        <p14:creationId xmlns:p14="http://schemas.microsoft.com/office/powerpoint/2010/main" val="373352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a:xfrm>
            <a:off x="838200" y="711731"/>
            <a:ext cx="10515600" cy="940518"/>
          </a:xfrm>
        </p:spPr>
        <p:txBody>
          <a:bodyPr/>
          <a:lstStyle/>
          <a:p>
            <a:r>
              <a:rPr lang="en-US" dirty="0"/>
              <a:t>OUTINGS CO-CHAIRS</a:t>
            </a:r>
          </a:p>
        </p:txBody>
      </p:sp>
      <p:sp>
        <p:nvSpPr>
          <p:cNvPr id="5" name="Text Placeholder 4">
            <a:extLst>
              <a:ext uri="{FF2B5EF4-FFF2-40B4-BE49-F238E27FC236}">
                <a16:creationId xmlns:a16="http://schemas.microsoft.com/office/drawing/2014/main" id="{D630E50A-AB9F-4122-B5E0-DE40C6E48307}"/>
              </a:ext>
            </a:extLst>
          </p:cNvPr>
          <p:cNvSpPr>
            <a:spLocks noGrp="1"/>
          </p:cNvSpPr>
          <p:nvPr>
            <p:ph type="body" sz="quarter" idx="16"/>
          </p:nvPr>
        </p:nvSpPr>
        <p:spPr>
          <a:xfrm>
            <a:off x="838201" y="1696768"/>
            <a:ext cx="10515599" cy="629105"/>
          </a:xfrm>
        </p:spPr>
        <p:txBody>
          <a:bodyPr/>
          <a:lstStyle/>
          <a:p>
            <a:r>
              <a:rPr lang="en-US" sz="2400" dirty="0"/>
              <a:t>Meet our volunteer Co-Chairs</a:t>
            </a:r>
          </a:p>
        </p:txBody>
      </p:sp>
      <p:sp>
        <p:nvSpPr>
          <p:cNvPr id="4" name="Text Placeholder 3">
            <a:extLst>
              <a:ext uri="{FF2B5EF4-FFF2-40B4-BE49-F238E27FC236}">
                <a16:creationId xmlns:a16="http://schemas.microsoft.com/office/drawing/2014/main" id="{D3BFCB07-6C49-4FD9-A60E-365443B88FE2}"/>
              </a:ext>
            </a:extLst>
          </p:cNvPr>
          <p:cNvSpPr>
            <a:spLocks noGrp="1"/>
          </p:cNvSpPr>
          <p:nvPr>
            <p:ph type="body" idx="1"/>
          </p:nvPr>
        </p:nvSpPr>
        <p:spPr>
          <a:xfrm>
            <a:off x="517688" y="2418125"/>
            <a:ext cx="4183650" cy="454353"/>
          </a:xfrm>
        </p:spPr>
        <p:txBody>
          <a:bodyPr/>
          <a:lstStyle/>
          <a:p>
            <a:r>
              <a:rPr lang="en-US" dirty="0"/>
              <a:t>Kathy </a:t>
            </a:r>
            <a:r>
              <a:rPr lang="en-US" dirty="0" err="1"/>
              <a:t>Verrue</a:t>
            </a:r>
            <a:r>
              <a:rPr lang="en-US" dirty="0"/>
              <a:t>-Slater</a:t>
            </a: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a:xfrm>
            <a:off x="598603" y="2964730"/>
            <a:ext cx="4926672" cy="3685880"/>
          </a:xfrm>
        </p:spPr>
        <p:txBody>
          <a:bodyPr>
            <a:normAutofit fontScale="92500"/>
          </a:bodyPr>
          <a:lstStyle/>
          <a:p>
            <a:r>
              <a:rPr lang="en-US" sz="1900" dirty="0"/>
              <a:t>Outdoor enthusiast, I enjoy biking, hiking and other outdoor activities.  Strong supporter of wildlife and wildlife habitat protection.</a:t>
            </a:r>
          </a:p>
          <a:p>
            <a:r>
              <a:rPr lang="en-US" sz="1900" dirty="0"/>
              <a:t>Inspired to become an Outings Leader to meet others interested in exploring some of the great hiking opportunities in this area.  </a:t>
            </a:r>
          </a:p>
          <a:p>
            <a:r>
              <a:rPr lang="en-US" sz="1900" dirty="0"/>
              <a:t>Favorite local hike: Training Hill</a:t>
            </a:r>
          </a:p>
          <a:p>
            <a:r>
              <a:rPr lang="en-US" sz="1900" dirty="0">
                <a:solidFill>
                  <a:prstClr val="white"/>
                </a:solidFill>
              </a:rPr>
              <a:t>Other favorite hiking destinations:  Pt. Reyes, Desolation Wilderness, many National Parks.</a:t>
            </a:r>
          </a:p>
          <a:p>
            <a:r>
              <a:rPr lang="en-US" sz="1900" dirty="0">
                <a:solidFill>
                  <a:prstClr val="white"/>
                </a:solidFill>
              </a:rPr>
              <a:t>Recently retired from career focused on wildlife habitat restoration,.. Keeping busy with home remodel projects and planning future travel adventures with friends and family.</a:t>
            </a:r>
            <a:endParaRPr lang="en-US" sz="1900" dirty="0"/>
          </a:p>
          <a:p>
            <a:endParaRPr lang="en-US" dirty="0"/>
          </a:p>
        </p:txBody>
      </p:sp>
      <p:sp>
        <p:nvSpPr>
          <p:cNvPr id="6" name="Text Placeholder 5">
            <a:extLst>
              <a:ext uri="{FF2B5EF4-FFF2-40B4-BE49-F238E27FC236}">
                <a16:creationId xmlns:a16="http://schemas.microsoft.com/office/drawing/2014/main" id="{349249DA-4230-416D-838C-A72D2E7CADA4}"/>
              </a:ext>
            </a:extLst>
          </p:cNvPr>
          <p:cNvSpPr>
            <a:spLocks noGrp="1"/>
          </p:cNvSpPr>
          <p:nvPr>
            <p:ph type="body" idx="18"/>
          </p:nvPr>
        </p:nvSpPr>
        <p:spPr>
          <a:xfrm>
            <a:off x="6650688" y="2484112"/>
            <a:ext cx="4183650" cy="454353"/>
          </a:xfrm>
        </p:spPr>
        <p:txBody>
          <a:bodyPr/>
          <a:lstStyle/>
          <a:p>
            <a:r>
              <a:rPr lang="en-US" dirty="0"/>
              <a:t>Trish Kness</a:t>
            </a:r>
          </a:p>
        </p:txBody>
      </p:sp>
      <p:sp>
        <p:nvSpPr>
          <p:cNvPr id="8" name="Text Placeholder 7">
            <a:extLst>
              <a:ext uri="{FF2B5EF4-FFF2-40B4-BE49-F238E27FC236}">
                <a16:creationId xmlns:a16="http://schemas.microsoft.com/office/drawing/2014/main" id="{C9E879AA-B873-414B-BC94-C8FF28566266}"/>
              </a:ext>
            </a:extLst>
          </p:cNvPr>
          <p:cNvSpPr>
            <a:spLocks noGrp="1"/>
          </p:cNvSpPr>
          <p:nvPr>
            <p:ph type="body" sz="quarter" idx="21"/>
          </p:nvPr>
        </p:nvSpPr>
        <p:spPr>
          <a:xfrm>
            <a:off x="6754296" y="2964730"/>
            <a:ext cx="5033835" cy="3132555"/>
          </a:xfrm>
        </p:spPr>
        <p:txBody>
          <a:bodyPr>
            <a:normAutofit/>
          </a:bodyPr>
          <a:lstStyle/>
          <a:p>
            <a:r>
              <a:rPr lang="en-US" sz="1800" dirty="0"/>
              <a:t>Avid hiker with a passion for wilderness preservation and wildlife conservation. </a:t>
            </a:r>
          </a:p>
          <a:p>
            <a:r>
              <a:rPr lang="en-US" sz="1800" dirty="0"/>
              <a:t>Inspired to become an Outings Leader to engage with the community and share some </a:t>
            </a:r>
            <a:br>
              <a:rPr lang="en-US" sz="1800" dirty="0"/>
            </a:br>
            <a:r>
              <a:rPr lang="en-US" sz="1800" dirty="0"/>
              <a:t>of her favorite day hikes with others.</a:t>
            </a:r>
          </a:p>
          <a:p>
            <a:r>
              <a:rPr lang="en-US" sz="1800" dirty="0"/>
              <a:t>Favorite local hike: Avery’s Pond</a:t>
            </a:r>
          </a:p>
          <a:p>
            <a:r>
              <a:rPr lang="en-US" sz="1800" dirty="0"/>
              <a:t>Most epic hike: </a:t>
            </a:r>
            <a:r>
              <a:rPr lang="en-US" sz="1800" dirty="0" err="1"/>
              <a:t>Colca</a:t>
            </a:r>
            <a:r>
              <a:rPr lang="en-US" sz="1800" dirty="0"/>
              <a:t> Canyon, Peru</a:t>
            </a:r>
          </a:p>
          <a:p>
            <a:r>
              <a:rPr lang="en-US" sz="1800" dirty="0"/>
              <a:t>When not enjoying the outdoors, can be found working for an international software company.</a:t>
            </a:r>
          </a:p>
        </p:txBody>
      </p:sp>
    </p:spTree>
    <p:extLst>
      <p:ext uri="{BB962C8B-B14F-4D97-AF65-F5344CB8AC3E}">
        <p14:creationId xmlns:p14="http://schemas.microsoft.com/office/powerpoint/2010/main" val="40298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P spid="6" grpId="0" build="p"/>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5">
            <a:extLst>
              <a:ext uri="{FF2B5EF4-FFF2-40B4-BE49-F238E27FC236}">
                <a16:creationId xmlns:a16="http://schemas.microsoft.com/office/drawing/2014/main" id="{8AA4FE0C-D21F-5CF9-BD63-7B906E94D8DC}"/>
              </a:ext>
            </a:extLst>
          </p:cNvPr>
          <p:cNvSpPr>
            <a:spLocks noGrp="1"/>
          </p:cNvSpPr>
          <p:nvPr>
            <p:ph type="body" sz="quarter" idx="16"/>
          </p:nvPr>
        </p:nvSpPr>
        <p:spPr>
          <a:xfrm>
            <a:off x="7336462" y="248284"/>
            <a:ext cx="3482141" cy="1032355"/>
          </a:xfrm>
        </p:spPr>
        <p:txBody>
          <a:bodyPr/>
          <a:lstStyle/>
          <a:p>
            <a:r>
              <a:rPr lang="en-US" dirty="0"/>
              <a:t>Angela, Flora &amp; Azalea Lakes</a:t>
            </a:r>
          </a:p>
        </p:txBody>
      </p:sp>
      <p:sp>
        <p:nvSpPr>
          <p:cNvPr id="28" name="Text Placeholder 7">
            <a:extLst>
              <a:ext uri="{FF2B5EF4-FFF2-40B4-BE49-F238E27FC236}">
                <a16:creationId xmlns:a16="http://schemas.microsoft.com/office/drawing/2014/main" id="{DC5C3084-63E2-D857-624F-8F945E00D6B8}"/>
              </a:ext>
            </a:extLst>
          </p:cNvPr>
          <p:cNvSpPr>
            <a:spLocks noGrp="1"/>
          </p:cNvSpPr>
          <p:nvPr>
            <p:ph type="body" sz="quarter" idx="18"/>
          </p:nvPr>
        </p:nvSpPr>
        <p:spPr>
          <a:xfrm>
            <a:off x="6690419" y="3751234"/>
            <a:ext cx="2959116" cy="1032355"/>
          </a:xfrm>
        </p:spPr>
        <p:txBody>
          <a:bodyPr/>
          <a:lstStyle/>
          <a:p>
            <a:r>
              <a:rPr lang="en-US" dirty="0" err="1"/>
              <a:t>Cronan</a:t>
            </a:r>
            <a:r>
              <a:rPr lang="en-US" dirty="0"/>
              <a:t> Ranch</a:t>
            </a:r>
          </a:p>
        </p:txBody>
      </p:sp>
      <p:pic>
        <p:nvPicPr>
          <p:cNvPr id="7" name="Picture 6" descr="A group of people on a trail&#10;&#10;Description automatically generated">
            <a:extLst>
              <a:ext uri="{FF2B5EF4-FFF2-40B4-BE49-F238E27FC236}">
                <a16:creationId xmlns:a16="http://schemas.microsoft.com/office/drawing/2014/main" id="{9BD43BCC-9C6F-F35E-472D-BAABA1A875EC}"/>
              </a:ext>
            </a:extLst>
          </p:cNvPr>
          <p:cNvPicPr>
            <a:picLocks noChangeAspect="1"/>
          </p:cNvPicPr>
          <p:nvPr/>
        </p:nvPicPr>
        <p:blipFill rotWithShape="1">
          <a:blip r:embed="rId2"/>
          <a:srcRect t="10642" r="1" b="23437"/>
          <a:stretch/>
        </p:blipFill>
        <p:spPr>
          <a:xfrm>
            <a:off x="7336462" y="1287707"/>
            <a:ext cx="3566127" cy="1763141"/>
          </a:xfrm>
          <a:prstGeom prst="rect">
            <a:avLst/>
          </a:prstGeom>
          <a:ln>
            <a:noFill/>
          </a:ln>
          <a:effectLst>
            <a:outerShdw blurRad="190500" algn="tl" rotWithShape="0">
              <a:srgbClr val="000000">
                <a:alpha val="70000"/>
              </a:srgbClr>
            </a:outerShdw>
          </a:effectLst>
        </p:spPr>
      </p:pic>
      <p:pic>
        <p:nvPicPr>
          <p:cNvPr id="15" name="Picture Placeholder 14" descr="A group of people posing for a photo&#10;&#10;Description automatically generated">
            <a:extLst>
              <a:ext uri="{FF2B5EF4-FFF2-40B4-BE49-F238E27FC236}">
                <a16:creationId xmlns:a16="http://schemas.microsoft.com/office/drawing/2014/main" id="{92ECCEA1-B1A1-E2D7-306A-9C014DB64C91}"/>
              </a:ext>
            </a:extLst>
          </p:cNvPr>
          <p:cNvPicPr>
            <a:picLocks noGrp="1" noChangeAspect="1"/>
          </p:cNvPicPr>
          <p:nvPr>
            <p:ph type="pic" sz="quarter" idx="43"/>
          </p:nvPr>
        </p:nvPicPr>
        <p:blipFill>
          <a:blip r:embed="rId3"/>
          <a:srcRect t="27081" b="27081"/>
          <a:stretch>
            <a:fillRect/>
          </a:stretch>
        </p:blipFill>
        <p:spPr>
          <a:xfrm>
            <a:off x="264362" y="960542"/>
            <a:ext cx="4511990" cy="1553579"/>
          </a:xfrm>
          <a:prstGeom prst="rect">
            <a:avLst/>
          </a:prstGeom>
          <a:ln>
            <a:noFill/>
          </a:ln>
          <a:effectLst>
            <a:outerShdw blurRad="190500" algn="tl" rotWithShape="0">
              <a:srgbClr val="000000">
                <a:alpha val="70000"/>
              </a:srgbClr>
            </a:outerShdw>
          </a:effectLst>
        </p:spPr>
      </p:pic>
      <p:pic>
        <p:nvPicPr>
          <p:cNvPr id="13" name="Picture 12" descr="A group of people standing in front of a building&#10;&#10;Description automatically generated">
            <a:extLst>
              <a:ext uri="{FF2B5EF4-FFF2-40B4-BE49-F238E27FC236}">
                <a16:creationId xmlns:a16="http://schemas.microsoft.com/office/drawing/2014/main" id="{50582957-A961-9FC3-0C75-FF6169645388}"/>
              </a:ext>
            </a:extLst>
          </p:cNvPr>
          <p:cNvPicPr>
            <a:picLocks noChangeAspect="1"/>
          </p:cNvPicPr>
          <p:nvPr/>
        </p:nvPicPr>
        <p:blipFill rotWithShape="1">
          <a:blip r:embed="rId4"/>
          <a:srcRect t="27538" b="26479"/>
          <a:stretch/>
        </p:blipFill>
        <p:spPr>
          <a:xfrm>
            <a:off x="6690419" y="4364848"/>
            <a:ext cx="4692965" cy="1618488"/>
          </a:xfrm>
          <a:prstGeom prst="rect">
            <a:avLst/>
          </a:prstGeom>
          <a:ln>
            <a:noFill/>
          </a:ln>
          <a:effectLst>
            <a:outerShdw blurRad="190500" algn="tl" rotWithShape="0">
              <a:srgbClr val="000000">
                <a:alpha val="70000"/>
              </a:srgbClr>
            </a:outerShdw>
          </a:effectLst>
        </p:spPr>
      </p:pic>
      <p:sp>
        <p:nvSpPr>
          <p:cNvPr id="17" name="Text Placeholder 16">
            <a:extLst>
              <a:ext uri="{FF2B5EF4-FFF2-40B4-BE49-F238E27FC236}">
                <a16:creationId xmlns:a16="http://schemas.microsoft.com/office/drawing/2014/main" id="{11E03830-72D3-6495-A225-D515A9547EF0}"/>
              </a:ext>
            </a:extLst>
          </p:cNvPr>
          <p:cNvSpPr>
            <a:spLocks noGrp="1"/>
          </p:cNvSpPr>
          <p:nvPr>
            <p:ph type="body" sz="quarter" idx="14"/>
          </p:nvPr>
        </p:nvSpPr>
        <p:spPr>
          <a:xfrm>
            <a:off x="213114" y="381954"/>
            <a:ext cx="3103110" cy="1032355"/>
          </a:xfrm>
        </p:spPr>
        <p:txBody>
          <a:bodyPr/>
          <a:lstStyle/>
          <a:p>
            <a:r>
              <a:rPr lang="en-US" dirty="0"/>
              <a:t>Fairy Falls</a:t>
            </a:r>
          </a:p>
        </p:txBody>
      </p:sp>
      <p:pic>
        <p:nvPicPr>
          <p:cNvPr id="27" name="Picture 26" descr="A river flowing through a forest&#10;&#10;Description automatically generated">
            <a:extLst>
              <a:ext uri="{FF2B5EF4-FFF2-40B4-BE49-F238E27FC236}">
                <a16:creationId xmlns:a16="http://schemas.microsoft.com/office/drawing/2014/main" id="{312B70D3-85CC-A7AA-4072-9F1FF04A6E4F}"/>
              </a:ext>
            </a:extLst>
          </p:cNvPr>
          <p:cNvPicPr>
            <a:picLocks noChangeAspect="1"/>
          </p:cNvPicPr>
          <p:nvPr/>
        </p:nvPicPr>
        <p:blipFill>
          <a:blip r:embed="rId5"/>
          <a:stretch>
            <a:fillRect/>
          </a:stretch>
        </p:blipFill>
        <p:spPr>
          <a:xfrm>
            <a:off x="1489218" y="3639464"/>
            <a:ext cx="3089947" cy="2052036"/>
          </a:xfrm>
          <a:prstGeom prst="rect">
            <a:avLst/>
          </a:prstGeom>
          <a:ln>
            <a:noFill/>
          </a:ln>
          <a:effectLst>
            <a:outerShdw blurRad="190500" algn="tl" rotWithShape="0">
              <a:srgbClr val="000000">
                <a:alpha val="70000"/>
              </a:srgbClr>
            </a:outerShdw>
          </a:effectLst>
        </p:spPr>
      </p:pic>
      <p:sp>
        <p:nvSpPr>
          <p:cNvPr id="29" name="Text Placeholder 7">
            <a:extLst>
              <a:ext uri="{FF2B5EF4-FFF2-40B4-BE49-F238E27FC236}">
                <a16:creationId xmlns:a16="http://schemas.microsoft.com/office/drawing/2014/main" id="{E6F54416-7C6C-D785-25D9-F729508F82DE}"/>
              </a:ext>
            </a:extLst>
          </p:cNvPr>
          <p:cNvSpPr txBox="1">
            <a:spLocks/>
          </p:cNvSpPr>
          <p:nvPr/>
        </p:nvSpPr>
        <p:spPr>
          <a:xfrm>
            <a:off x="1416065" y="3088626"/>
            <a:ext cx="2959116" cy="103235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3000" b="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white"/>
                </a:solidFill>
                <a:effectLst/>
                <a:uLnTx/>
                <a:uFillTx/>
                <a:latin typeface="Gill Sans MT"/>
                <a:ea typeface="+mn-ea"/>
                <a:cs typeface="+mn-cs"/>
              </a:rPr>
              <a:t>Buttermilk Bend</a:t>
            </a:r>
          </a:p>
        </p:txBody>
      </p:sp>
    </p:spTree>
    <p:extLst>
      <p:ext uri="{BB962C8B-B14F-4D97-AF65-F5344CB8AC3E}">
        <p14:creationId xmlns:p14="http://schemas.microsoft.com/office/powerpoint/2010/main" val="424390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8" grpId="0" build="p"/>
      <p:bldP spid="17" grpId="0" build="p"/>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p:txBody>
          <a:bodyPr/>
          <a:lstStyle/>
          <a:p>
            <a:r>
              <a:rPr lang="en-US" dirty="0"/>
              <a:t>Want to join us?</a:t>
            </a: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p:txBody>
          <a:bodyPr>
            <a:normAutofit/>
          </a:bodyPr>
          <a:lstStyle/>
          <a:p>
            <a:r>
              <a:rPr lang="en-US" sz="2400" dirty="0"/>
              <a:t>Next hike: Saturday March 23, 2024</a:t>
            </a:r>
          </a:p>
          <a:p>
            <a:r>
              <a:rPr lang="en-US" sz="2400" dirty="0"/>
              <a:t>Knickerbocker Creek Trail, Auburn SRA</a:t>
            </a:r>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6523348" y="405354"/>
            <a:ext cx="5320386" cy="3893270"/>
          </a:xfrm>
        </p:spPr>
        <p:txBody>
          <a:bodyPr>
            <a:normAutofit/>
          </a:bodyPr>
          <a:lstStyle/>
          <a:p>
            <a:r>
              <a:rPr lang="en-US" sz="2800" dirty="0"/>
              <a:t>Interested in becoming a leader? </a:t>
            </a:r>
            <a:br>
              <a:rPr lang="en-US" sz="2800" dirty="0"/>
            </a:br>
            <a:br>
              <a:rPr lang="en-US" sz="2800" dirty="0"/>
            </a:br>
            <a:r>
              <a:rPr lang="en-US" sz="2800" dirty="0"/>
              <a:t>For more information email:</a:t>
            </a:r>
          </a:p>
          <a:p>
            <a:pPr marL="0" indent="0">
              <a:buNone/>
            </a:pPr>
            <a:r>
              <a:rPr lang="en-US" sz="2800" dirty="0"/>
              <a:t>  </a:t>
            </a:r>
            <a:r>
              <a:rPr lang="en-US" sz="2800" b="1" dirty="0"/>
              <a:t>placersierraclub@gmail.com</a:t>
            </a:r>
          </a:p>
          <a:p>
            <a:endParaRPr lang="en-US" dirty="0"/>
          </a:p>
        </p:txBody>
      </p:sp>
    </p:spTree>
    <p:extLst>
      <p:ext uri="{BB962C8B-B14F-4D97-AF65-F5344CB8AC3E}">
        <p14:creationId xmlns:p14="http://schemas.microsoft.com/office/powerpoint/2010/main" val="2636584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890A57-B7C3-4556-3254-2066F4EAB138}"/>
              </a:ext>
            </a:extLst>
          </p:cNvPr>
          <p:cNvSpPr>
            <a:spLocks noGrp="1"/>
          </p:cNvSpPr>
          <p:nvPr>
            <p:ph sz="half" idx="1"/>
          </p:nvPr>
        </p:nvSpPr>
        <p:spPr>
          <a:xfrm>
            <a:off x="196552" y="1486968"/>
            <a:ext cx="11823107" cy="5238572"/>
          </a:xfrm>
        </p:spPr>
        <p:txBody>
          <a:bodyPr>
            <a:normAutofit/>
          </a:bodyPr>
          <a:lstStyle/>
          <a:p>
            <a:r>
              <a:rPr lang="en-US" sz="2400" dirty="0"/>
              <a:t>Ensure robust environmental protections in the new Placer County General Plan. </a:t>
            </a:r>
          </a:p>
          <a:p>
            <a:r>
              <a:rPr lang="en-US" sz="2400" dirty="0"/>
              <a:t>Push for mitigations in the Pleasant Grove Stormwater Retention Basins. Native plants, hiking trails, nature center.  Address concerns about the Phillip Road site.</a:t>
            </a:r>
          </a:p>
          <a:p>
            <a:r>
              <a:rPr lang="en-US" sz="2400" dirty="0"/>
              <a:t>Protect and enhance open spaces, parks. Native trees, shrubs, annuals. Improve habitat for birds, mammals, fish. Reduce feral cat populations in a humane manner. Work with Audubon, Placer SPCA.</a:t>
            </a:r>
          </a:p>
          <a:p>
            <a:r>
              <a:rPr lang="en-US" sz="2400" dirty="0"/>
              <a:t>Mitigate developments. Monitor EIRs. Reduce footprints, use native plants. Pollinator gardens on public and private properties.</a:t>
            </a:r>
            <a:endParaRPr lang="en-US" sz="2800" dirty="0"/>
          </a:p>
        </p:txBody>
      </p:sp>
      <p:sp>
        <p:nvSpPr>
          <p:cNvPr id="7" name="TextBox 6">
            <a:extLst>
              <a:ext uri="{FF2B5EF4-FFF2-40B4-BE49-F238E27FC236}">
                <a16:creationId xmlns:a16="http://schemas.microsoft.com/office/drawing/2014/main" id="{0D5E1A6B-4FFB-DFB8-16EB-BF2454D2F89C}"/>
              </a:ext>
            </a:extLst>
          </p:cNvPr>
          <p:cNvSpPr txBox="1"/>
          <p:nvPr/>
        </p:nvSpPr>
        <p:spPr>
          <a:xfrm>
            <a:off x="781050" y="246556"/>
            <a:ext cx="106299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Potential Projects</a:t>
            </a:r>
            <a:endParaRPr kumimoji="0" lang="en-US" sz="48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4D245CE-6B98-7F80-C592-704B25EA3542}"/>
              </a:ext>
            </a:extLst>
          </p:cNvPr>
          <p:cNvSpPr txBox="1"/>
          <p:nvPr/>
        </p:nvSpPr>
        <p:spPr>
          <a:xfrm>
            <a:off x="6197526" y="299998"/>
            <a:ext cx="5543550" cy="646331"/>
          </a:xfrm>
          <a:prstGeom prst="rect">
            <a:avLst/>
          </a:prstGeom>
          <a:noFill/>
          <a:ln w="31750">
            <a:solidFill>
              <a:schemeClr val="accent5">
                <a:lumMod val="60000"/>
                <a:lumOff val="4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What are your interests? Please let us know!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Email:   placersierraclub@gmail.com</a:t>
            </a:r>
          </a:p>
        </p:txBody>
      </p:sp>
    </p:spTree>
    <p:extLst>
      <p:ext uri="{BB962C8B-B14F-4D97-AF65-F5344CB8AC3E}">
        <p14:creationId xmlns:p14="http://schemas.microsoft.com/office/powerpoint/2010/main" val="2602644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890A57-B7C3-4556-3254-2066F4EAB138}"/>
              </a:ext>
            </a:extLst>
          </p:cNvPr>
          <p:cNvSpPr>
            <a:spLocks noGrp="1"/>
          </p:cNvSpPr>
          <p:nvPr>
            <p:ph sz="half" idx="1"/>
          </p:nvPr>
        </p:nvSpPr>
        <p:spPr>
          <a:xfrm>
            <a:off x="196552" y="1448512"/>
            <a:ext cx="11823107" cy="5277028"/>
          </a:xfrm>
        </p:spPr>
        <p:txBody>
          <a:bodyPr>
            <a:normAutofit/>
          </a:bodyPr>
          <a:lstStyle/>
          <a:p>
            <a:r>
              <a:rPr lang="en-US" sz="2400" dirty="0"/>
              <a:t>Letters, petitions, and verbal input to city and county commissions and councils. </a:t>
            </a:r>
          </a:p>
          <a:p>
            <a:r>
              <a:rPr lang="en-US" sz="2400" dirty="0"/>
              <a:t>Replace lawns with native plants. Government, commercial, residential. Work with RCONA, developers, LSAs. </a:t>
            </a:r>
          </a:p>
          <a:p>
            <a:r>
              <a:rPr lang="en-US" sz="2400" dirty="0"/>
              <a:t>Articles in local media. Outreach to schools, churches, and other community groups.</a:t>
            </a:r>
          </a:p>
          <a:p>
            <a:r>
              <a:rPr lang="en-US" sz="2400" dirty="0"/>
              <a:t>Hikes, including wildflowers and birdwatching, including in areas threatened by development. </a:t>
            </a:r>
          </a:p>
          <a:p>
            <a:r>
              <a:rPr lang="en-US" sz="2400" dirty="0"/>
              <a:t>Promote forestry practices that reduce wildfire risk while preserving forest ecology. </a:t>
            </a:r>
          </a:p>
          <a:p>
            <a:r>
              <a:rPr lang="en-US" sz="2400" dirty="0"/>
              <a:t>Environmental equity. Involve under-represented groups. </a:t>
            </a:r>
          </a:p>
          <a:p>
            <a:r>
              <a:rPr lang="en-US" sz="2400" dirty="0"/>
              <a:t>Pursue state and national advocacy as needed.</a:t>
            </a:r>
          </a:p>
        </p:txBody>
      </p:sp>
      <p:sp>
        <p:nvSpPr>
          <p:cNvPr id="7" name="TextBox 6">
            <a:extLst>
              <a:ext uri="{FF2B5EF4-FFF2-40B4-BE49-F238E27FC236}">
                <a16:creationId xmlns:a16="http://schemas.microsoft.com/office/drawing/2014/main" id="{0D5E1A6B-4FFB-DFB8-16EB-BF2454D2F89C}"/>
              </a:ext>
            </a:extLst>
          </p:cNvPr>
          <p:cNvSpPr txBox="1"/>
          <p:nvPr/>
        </p:nvSpPr>
        <p:spPr>
          <a:xfrm>
            <a:off x="781050" y="246556"/>
            <a:ext cx="106299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Potential Projects</a:t>
            </a:r>
            <a:endParaRPr kumimoji="0" lang="en-US" sz="48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4D245CE-6B98-7F80-C592-704B25EA3542}"/>
              </a:ext>
            </a:extLst>
          </p:cNvPr>
          <p:cNvSpPr txBox="1"/>
          <p:nvPr/>
        </p:nvSpPr>
        <p:spPr>
          <a:xfrm>
            <a:off x="6197526" y="299998"/>
            <a:ext cx="5543550" cy="646331"/>
          </a:xfrm>
          <a:prstGeom prst="rect">
            <a:avLst/>
          </a:prstGeom>
          <a:noFill/>
          <a:ln w="31750">
            <a:solidFill>
              <a:schemeClr val="accent5">
                <a:lumMod val="60000"/>
                <a:lumOff val="4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What are your interests? Please let us know!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Email:   placersierraclub@gmail.com</a:t>
            </a:r>
          </a:p>
        </p:txBody>
      </p:sp>
    </p:spTree>
    <p:extLst>
      <p:ext uri="{BB962C8B-B14F-4D97-AF65-F5344CB8AC3E}">
        <p14:creationId xmlns:p14="http://schemas.microsoft.com/office/powerpoint/2010/main" val="919584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5B6A-EFD0-E1D7-CB30-06E5C6F4E0DA}"/>
              </a:ext>
            </a:extLst>
          </p:cNvPr>
          <p:cNvSpPr>
            <a:spLocks noGrp="1"/>
          </p:cNvSpPr>
          <p:nvPr>
            <p:ph type="ctrTitle"/>
          </p:nvPr>
        </p:nvSpPr>
        <p:spPr>
          <a:xfrm>
            <a:off x="5128014" y="638341"/>
            <a:ext cx="4977387" cy="1465012"/>
          </a:xfrm>
        </p:spPr>
        <p:txBody>
          <a:bodyPr/>
          <a:lstStyle/>
          <a:p>
            <a:pPr marL="0" marR="0">
              <a:spcBef>
                <a:spcPts val="0"/>
              </a:spcBef>
              <a:spcAft>
                <a:spcPts val="0"/>
              </a:spcAft>
            </a:pPr>
            <a:r>
              <a:rPr lang="en-US" sz="4000" b="1"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Marcus Ledergerber</a:t>
            </a:r>
            <a:br>
              <a:rPr lang="en-US" sz="32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Executive Committee </a:t>
            </a:r>
            <a:br>
              <a:rPr lang="en-US" sz="2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Technology Chair</a:t>
            </a:r>
            <a:endParaRPr lang="en-US" sz="11500" b="1" dirty="0"/>
          </a:p>
        </p:txBody>
      </p:sp>
      <p:sp>
        <p:nvSpPr>
          <p:cNvPr id="7" name="TextBox 6">
            <a:extLst>
              <a:ext uri="{FF2B5EF4-FFF2-40B4-BE49-F238E27FC236}">
                <a16:creationId xmlns:a16="http://schemas.microsoft.com/office/drawing/2014/main" id="{BA90F525-7845-8C92-436D-21132098AE39}"/>
              </a:ext>
            </a:extLst>
          </p:cNvPr>
          <p:cNvSpPr txBox="1"/>
          <p:nvPr/>
        </p:nvSpPr>
        <p:spPr>
          <a:xfrm>
            <a:off x="432668" y="3229393"/>
            <a:ext cx="11824753" cy="29392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8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My Role:</a:t>
            </a:r>
            <a:endParaRPr kumimoji="0" lang="en-US" sz="28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lvl="1" indent="-285750" defTabSz="457200">
              <a:spcAft>
                <a:spcPts val="1800"/>
              </a:spcAft>
              <a:buClr>
                <a:srgbClr val="FFC000"/>
              </a:buClr>
              <a:buFont typeface="Arial" panose="020B0604020202020204" pitchFamily="34" charset="0"/>
              <a:buChar char="•"/>
              <a:defRPr/>
            </a:pP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Support technology to enhance environmental advocacy efforts </a:t>
            </a:r>
            <a:b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b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and engage communities in conservation initiatives.</a:t>
            </a:r>
          </a:p>
          <a:p>
            <a:pPr marL="742950" lvl="1" indent="-285750" defTabSz="457200">
              <a:spcAft>
                <a:spcPts val="1800"/>
              </a:spcAft>
              <a:buClr>
                <a:srgbClr val="FFC000"/>
              </a:buClr>
              <a:buFont typeface="Arial" panose="020B0604020202020204" pitchFamily="34" charset="0"/>
              <a:buChar char="•"/>
              <a:defRPr/>
            </a:pP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Communicate about Sierra Club mission, activities, and events.</a:t>
            </a:r>
          </a:p>
          <a:p>
            <a:pPr marL="742950" marR="0" lvl="1" indent="-28575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A</a:t>
            </a:r>
            <a:r>
              <a:rPr kumimoji="0" lang="en-US" sz="2800" b="1" i="0" u="none" strike="noStrike" kern="1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ttract</a:t>
            </a:r>
            <a:r>
              <a:rPr kumimoji="0" lang="en-US" sz="28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and activate conservationists to support environmental causes.</a:t>
            </a:r>
            <a:endParaRPr kumimoji="0" lang="en-US" sz="4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3" name="Group 2">
            <a:extLst>
              <a:ext uri="{FF2B5EF4-FFF2-40B4-BE49-F238E27FC236}">
                <a16:creationId xmlns:a16="http://schemas.microsoft.com/office/drawing/2014/main" id="{25D8509C-E5A9-DD49-E8EA-93CE046BD707}"/>
              </a:ext>
            </a:extLst>
          </p:cNvPr>
          <p:cNvGrpSpPr>
            <a:grpSpLocks/>
          </p:cNvGrpSpPr>
          <p:nvPr/>
        </p:nvGrpSpPr>
        <p:grpSpPr bwMode="auto">
          <a:xfrm>
            <a:off x="637563" y="645952"/>
            <a:ext cx="3741489" cy="1308270"/>
            <a:chOff x="7410" y="13403"/>
            <a:chExt cx="3878" cy="1275"/>
          </a:xfrm>
        </p:grpSpPr>
        <p:sp>
          <p:nvSpPr>
            <p:cNvPr id="5" name="Rectangle 4">
              <a:extLst>
                <a:ext uri="{FF2B5EF4-FFF2-40B4-BE49-F238E27FC236}">
                  <a16:creationId xmlns:a16="http://schemas.microsoft.com/office/drawing/2014/main" id="{9D9B751F-4F16-4874-4BE0-80CD98FFDF24}"/>
                </a:ext>
              </a:extLst>
            </p:cNvPr>
            <p:cNvSpPr>
              <a:spLocks noChangeArrowheads="1"/>
            </p:cNvSpPr>
            <p:nvPr/>
          </p:nvSpPr>
          <p:spPr bwMode="auto">
            <a:xfrm>
              <a:off x="7410" y="13403"/>
              <a:ext cx="3878" cy="1275"/>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 name="Group 5">
              <a:extLst>
                <a:ext uri="{FF2B5EF4-FFF2-40B4-BE49-F238E27FC236}">
                  <a16:creationId xmlns:a16="http://schemas.microsoft.com/office/drawing/2014/main" id="{36DE6877-F80F-E2AD-560C-72EAB1945FC8}"/>
                </a:ext>
              </a:extLst>
            </p:cNvPr>
            <p:cNvGrpSpPr>
              <a:grpSpLocks/>
            </p:cNvGrpSpPr>
            <p:nvPr/>
          </p:nvGrpSpPr>
          <p:grpSpPr bwMode="auto">
            <a:xfrm>
              <a:off x="7606" y="13581"/>
              <a:ext cx="3487" cy="999"/>
              <a:chOff x="0" y="0"/>
              <a:chExt cx="2321560" cy="601281"/>
            </a:xfrm>
          </p:grpSpPr>
          <p:pic>
            <p:nvPicPr>
              <p:cNvPr id="8" name="Google Shape;58;p13">
                <a:extLst>
                  <a:ext uri="{FF2B5EF4-FFF2-40B4-BE49-F238E27FC236}">
                    <a16:creationId xmlns:a16="http://schemas.microsoft.com/office/drawing/2014/main" id="{9F66EB4F-DC06-0D93-81D5-3CAD4AAFD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21560" cy="52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6EFA7125-49A0-E88D-9C8B-8BE5C1EBC3AC}"/>
                  </a:ext>
                </a:extLst>
              </p:cNvPr>
              <p:cNvSpPr txBox="1">
                <a:spLocks noChangeArrowheads="1"/>
              </p:cNvSpPr>
              <p:nvPr/>
            </p:nvSpPr>
            <p:spPr bwMode="auto">
              <a:xfrm>
                <a:off x="516835" y="318071"/>
                <a:ext cx="1362075" cy="283210"/>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Placer Group</a:t>
                </a:r>
                <a:endPar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146709243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D8509C-E5A9-DD49-E8EA-93CE046BD707}"/>
              </a:ext>
            </a:extLst>
          </p:cNvPr>
          <p:cNvGrpSpPr>
            <a:grpSpLocks/>
          </p:cNvGrpSpPr>
          <p:nvPr/>
        </p:nvGrpSpPr>
        <p:grpSpPr bwMode="auto">
          <a:xfrm>
            <a:off x="637563" y="645952"/>
            <a:ext cx="3741489" cy="1308270"/>
            <a:chOff x="7410" y="13403"/>
            <a:chExt cx="3878" cy="1275"/>
          </a:xfrm>
        </p:grpSpPr>
        <p:sp>
          <p:nvSpPr>
            <p:cNvPr id="5" name="Rectangle 4">
              <a:extLst>
                <a:ext uri="{FF2B5EF4-FFF2-40B4-BE49-F238E27FC236}">
                  <a16:creationId xmlns:a16="http://schemas.microsoft.com/office/drawing/2014/main" id="{9D9B751F-4F16-4874-4BE0-80CD98FFDF24}"/>
                </a:ext>
              </a:extLst>
            </p:cNvPr>
            <p:cNvSpPr>
              <a:spLocks noChangeArrowheads="1"/>
            </p:cNvSpPr>
            <p:nvPr/>
          </p:nvSpPr>
          <p:spPr bwMode="auto">
            <a:xfrm>
              <a:off x="7410" y="13403"/>
              <a:ext cx="3878" cy="1275"/>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 name="Group 5">
              <a:extLst>
                <a:ext uri="{FF2B5EF4-FFF2-40B4-BE49-F238E27FC236}">
                  <a16:creationId xmlns:a16="http://schemas.microsoft.com/office/drawing/2014/main" id="{36DE6877-F80F-E2AD-560C-72EAB1945FC8}"/>
                </a:ext>
              </a:extLst>
            </p:cNvPr>
            <p:cNvGrpSpPr>
              <a:grpSpLocks/>
            </p:cNvGrpSpPr>
            <p:nvPr/>
          </p:nvGrpSpPr>
          <p:grpSpPr bwMode="auto">
            <a:xfrm>
              <a:off x="7606" y="13581"/>
              <a:ext cx="3487" cy="999"/>
              <a:chOff x="0" y="0"/>
              <a:chExt cx="2321560" cy="601281"/>
            </a:xfrm>
          </p:grpSpPr>
          <p:pic>
            <p:nvPicPr>
              <p:cNvPr id="8" name="Google Shape;58;p13">
                <a:extLst>
                  <a:ext uri="{FF2B5EF4-FFF2-40B4-BE49-F238E27FC236}">
                    <a16:creationId xmlns:a16="http://schemas.microsoft.com/office/drawing/2014/main" id="{9F66EB4F-DC06-0D93-81D5-3CAD4AAFD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21560" cy="52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6EFA7125-49A0-E88D-9C8B-8BE5C1EBC3AC}"/>
                  </a:ext>
                </a:extLst>
              </p:cNvPr>
              <p:cNvSpPr txBox="1">
                <a:spLocks noChangeArrowheads="1"/>
              </p:cNvSpPr>
              <p:nvPr/>
            </p:nvSpPr>
            <p:spPr bwMode="auto">
              <a:xfrm>
                <a:off x="516835" y="318071"/>
                <a:ext cx="1362075" cy="283210"/>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Placer Group</a:t>
                </a:r>
                <a:endPar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4" name="TextBox 3">
            <a:extLst>
              <a:ext uri="{FF2B5EF4-FFF2-40B4-BE49-F238E27FC236}">
                <a16:creationId xmlns:a16="http://schemas.microsoft.com/office/drawing/2014/main" id="{8D319A17-E952-454B-396D-B4A52292273C}"/>
              </a:ext>
            </a:extLst>
          </p:cNvPr>
          <p:cNvSpPr txBox="1"/>
          <p:nvPr/>
        </p:nvSpPr>
        <p:spPr>
          <a:xfrm>
            <a:off x="1223885" y="2871619"/>
            <a:ext cx="9933472" cy="2400657"/>
          </a:xfrm>
          <a:prstGeom prst="rect">
            <a:avLst/>
          </a:prstGeom>
          <a:noFill/>
        </p:spPr>
        <p:txBody>
          <a:bodyPr wrap="square" rtlCol="0">
            <a:spAutoFit/>
          </a:bodyPr>
          <a:lstStyle/>
          <a:p>
            <a:pPr marL="742950" lvl="1" indent="-285750">
              <a:spcAft>
                <a:spcPts val="1800"/>
              </a:spcAft>
              <a:buClr>
                <a:srgbClr val="FFC000"/>
              </a:buClr>
              <a:buFont typeface="Arial" panose="020B0604020202020204" pitchFamily="34" charset="0"/>
              <a:buChar char="•"/>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Introductions</a:t>
            </a:r>
          </a:p>
          <a:p>
            <a:pPr marL="742950" lvl="1" indent="-285750">
              <a:spcAft>
                <a:spcPts val="1800"/>
              </a:spcAft>
              <a:buClr>
                <a:srgbClr val="FFC000"/>
              </a:buClr>
              <a:buFont typeface="Arial" panose="020B0604020202020204" pitchFamily="34" charset="0"/>
              <a:buChar char="•"/>
            </a:pPr>
            <a:r>
              <a:rPr lang="en-US" sz="4000" b="1" kern="100" dirty="0">
                <a:latin typeface="Calibri" panose="020F0502020204030204" pitchFamily="34" charset="0"/>
                <a:ea typeface="Calibri" panose="020F0502020204030204" pitchFamily="34" charset="0"/>
                <a:cs typeface="Times New Roman" panose="02020603050405020304" pitchFamily="18" charset="0"/>
              </a:rPr>
              <a:t>Our shared goals</a:t>
            </a:r>
          </a:p>
          <a:p>
            <a:pPr marL="742950" lvl="1" indent="-285750">
              <a:spcAft>
                <a:spcPts val="1800"/>
              </a:spcAft>
              <a:buClr>
                <a:srgbClr val="FFC000"/>
              </a:buClr>
              <a:buFont typeface="Arial" panose="020B0604020202020204" pitchFamily="34" charset="0"/>
              <a:buChar char="•"/>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Projects and activities</a:t>
            </a:r>
          </a:p>
        </p:txBody>
      </p:sp>
      <p:sp>
        <p:nvSpPr>
          <p:cNvPr id="12" name="Title 1">
            <a:extLst>
              <a:ext uri="{FF2B5EF4-FFF2-40B4-BE49-F238E27FC236}">
                <a16:creationId xmlns:a16="http://schemas.microsoft.com/office/drawing/2014/main" id="{CF5DA5C0-1F27-1600-F760-13EF90CFE3BE}"/>
              </a:ext>
            </a:extLst>
          </p:cNvPr>
          <p:cNvSpPr txBox="1">
            <a:spLocks/>
          </p:cNvSpPr>
          <p:nvPr/>
        </p:nvSpPr>
        <p:spPr>
          <a:xfrm>
            <a:off x="4771880" y="423928"/>
            <a:ext cx="5008223" cy="1919660"/>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4000" b="1" kern="100">
                <a:solidFill>
                  <a:srgbClr val="FFC000"/>
                </a:solidFill>
                <a:latin typeface="Calibri" panose="020F0502020204030204" pitchFamily="34" charset="0"/>
                <a:ea typeface="Calibri" panose="020F0502020204030204" pitchFamily="34" charset="0"/>
                <a:cs typeface="Times New Roman" panose="02020603050405020304" pitchFamily="18" charset="0"/>
              </a:rPr>
              <a:t>Harry White</a:t>
            </a:r>
            <a:br>
              <a:rPr lang="en-US" sz="3200" kern="100">
                <a:latin typeface="Calibri" panose="020F0502020204030204" pitchFamily="34" charset="0"/>
                <a:ea typeface="Calibri" panose="020F0502020204030204" pitchFamily="34" charset="0"/>
                <a:cs typeface="Times New Roman" panose="02020603050405020304" pitchFamily="18" charset="0"/>
              </a:rPr>
            </a:br>
            <a:r>
              <a:rPr lang="en-US" sz="3200" b="1" kern="100">
                <a:latin typeface="Calibri" panose="020F0502020204030204" pitchFamily="34" charset="0"/>
                <a:ea typeface="Calibri" panose="020F0502020204030204" pitchFamily="34" charset="0"/>
                <a:cs typeface="Times New Roman" panose="02020603050405020304" pitchFamily="18" charset="0"/>
              </a:rPr>
              <a:t>Placer Group </a:t>
            </a:r>
            <a:br>
              <a:rPr lang="en-US" sz="3200" b="1" kern="100">
                <a:latin typeface="Calibri" panose="020F0502020204030204" pitchFamily="34" charset="0"/>
                <a:ea typeface="Calibri" panose="020F0502020204030204" pitchFamily="34" charset="0"/>
                <a:cs typeface="Times New Roman" panose="02020603050405020304" pitchFamily="18" charset="0"/>
              </a:rPr>
            </a:br>
            <a:r>
              <a:rPr lang="en-US" sz="3200" b="1" kern="100">
                <a:latin typeface="Calibri" panose="020F0502020204030204" pitchFamily="34" charset="0"/>
                <a:ea typeface="Calibri" panose="020F0502020204030204" pitchFamily="34" charset="0"/>
                <a:cs typeface="Times New Roman" panose="02020603050405020304" pitchFamily="18" charset="0"/>
              </a:rPr>
              <a:t>- </a:t>
            </a:r>
            <a:r>
              <a:rPr lang="en-US" sz="2800" b="1" kern="100">
                <a:latin typeface="Calibri" panose="020F0502020204030204" pitchFamily="34" charset="0"/>
                <a:ea typeface="Calibri" panose="020F0502020204030204" pitchFamily="34" charset="0"/>
                <a:cs typeface="Times New Roman" panose="02020603050405020304" pitchFamily="18" charset="0"/>
              </a:rPr>
              <a:t>Executive Committee Chair </a:t>
            </a:r>
            <a:endParaRPr lang="en-US" sz="11500" b="1" dirty="0"/>
          </a:p>
        </p:txBody>
      </p:sp>
    </p:spTree>
    <p:extLst>
      <p:ext uri="{BB962C8B-B14F-4D97-AF65-F5344CB8AC3E}">
        <p14:creationId xmlns:p14="http://schemas.microsoft.com/office/powerpoint/2010/main" val="92444838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F4CF7-894E-01FC-7C26-FEDFFA57A29C}"/>
              </a:ext>
            </a:extLst>
          </p:cNvPr>
          <p:cNvSpPr txBox="1"/>
          <p:nvPr/>
        </p:nvSpPr>
        <p:spPr>
          <a:xfrm>
            <a:off x="274890" y="2035024"/>
            <a:ext cx="11917110" cy="4708981"/>
          </a:xfrm>
          <a:prstGeom prst="rect">
            <a:avLst/>
          </a:prstGeom>
          <a:noFill/>
        </p:spPr>
        <p:txBody>
          <a:bodyPr wrap="square" rtlCol="0">
            <a:spAutoFit/>
          </a:bodyPr>
          <a:lstStyle/>
          <a:p>
            <a:pPr algn="l" fontAlgn="base"/>
            <a:r>
              <a:rPr lang="en-US" sz="3200" b="1" i="0" dirty="0">
                <a:effectLst/>
                <a:latin typeface="Calibri" panose="020F0502020204030204" pitchFamily="34" charset="0"/>
                <a:cs typeface="Calibri" panose="020F0502020204030204" pitchFamily="34" charset="0"/>
              </a:rPr>
              <a:t>Q: What motivated me to become involved with Save Reason </a:t>
            </a:r>
            <a:r>
              <a:rPr lang="en-US" sz="3200" b="1" dirty="0">
                <a:latin typeface="Calibri" panose="020F0502020204030204" pitchFamily="34" charset="0"/>
                <a:cs typeface="Calibri" panose="020F0502020204030204" pitchFamily="34" charset="0"/>
              </a:rPr>
              <a:t>F</a:t>
            </a:r>
            <a:r>
              <a:rPr lang="en-US" sz="3200" b="1" i="0" dirty="0">
                <a:effectLst/>
                <a:latin typeface="Calibri" panose="020F0502020204030204" pitchFamily="34" charset="0"/>
                <a:cs typeface="Calibri" panose="020F0502020204030204" pitchFamily="34" charset="0"/>
              </a:rPr>
              <a:t>arms?</a:t>
            </a:r>
            <a:br>
              <a:rPr lang="en-US" sz="3200" b="1" i="0" dirty="0">
                <a:effectLst/>
                <a:latin typeface="Calibri" panose="020F0502020204030204" pitchFamily="34" charset="0"/>
                <a:cs typeface="Calibri" panose="020F0502020204030204" pitchFamily="34" charset="0"/>
              </a:rPr>
            </a:br>
            <a:r>
              <a:rPr lang="en-US" sz="3200" b="1" i="0" dirty="0">
                <a:effectLst/>
                <a:latin typeface="Calibri" panose="020F0502020204030204" pitchFamily="34" charset="0"/>
                <a:cs typeface="Calibri" panose="020F0502020204030204" pitchFamily="34" charset="0"/>
              </a:rPr>
              <a:t> </a:t>
            </a:r>
            <a:br>
              <a:rPr lang="en-US" sz="3200" b="1" i="0" dirty="0">
                <a:effectLst/>
                <a:latin typeface="Calibri" panose="020F0502020204030204" pitchFamily="34" charset="0"/>
                <a:cs typeface="Calibri" panose="020F0502020204030204" pitchFamily="34" charset="0"/>
              </a:rPr>
            </a:br>
            <a:r>
              <a:rPr lang="en-US" sz="2800" b="1" dirty="0">
                <a:effectLst/>
                <a:latin typeface="Calibri" panose="020F0502020204030204" pitchFamily="34" charset="0"/>
                <a:cs typeface="Calibri" panose="020F0502020204030204" pitchFamily="34" charset="0"/>
              </a:rPr>
              <a:t>A: Major concern shared by fellow residents in West Roseville about potential industrial development near the Pleasant Grove Creek watershed on the Reason Farms territory,  a conservation easement, and residential housing. </a:t>
            </a:r>
            <a:br>
              <a:rPr lang="en-US" sz="3200" b="1" i="0" dirty="0">
                <a:effectLst/>
                <a:latin typeface="Calibri" panose="020F0502020204030204" pitchFamily="34" charset="0"/>
                <a:cs typeface="Calibri" panose="020F0502020204030204" pitchFamily="34" charset="0"/>
              </a:rPr>
            </a:br>
            <a:endParaRPr lang="en-US" sz="3200" b="1" i="0" dirty="0">
              <a:effectLst/>
              <a:latin typeface="Calibri" panose="020F0502020204030204" pitchFamily="34" charset="0"/>
              <a:cs typeface="Calibri" panose="020F0502020204030204" pitchFamily="34" charset="0"/>
            </a:endParaRPr>
          </a:p>
          <a:p>
            <a:pPr algn="l" fontAlgn="base"/>
            <a:r>
              <a:rPr lang="en-US" sz="2400" i="0" dirty="0">
                <a:effectLst/>
                <a:latin typeface="Calibri" panose="020F0502020204030204" pitchFamily="34" charset="0"/>
                <a:cs typeface="Calibri" panose="020F0502020204030204" pitchFamily="34" charset="0"/>
              </a:rPr>
              <a:t>Doing nothing is not an option. The risk of doing nothing </a:t>
            </a:r>
            <a:r>
              <a:rPr lang="en-US" sz="2400" dirty="0">
                <a:latin typeface="Calibri" panose="020F0502020204030204" pitchFamily="34" charset="0"/>
                <a:cs typeface="Calibri" panose="020F0502020204030204" pitchFamily="34" charset="0"/>
              </a:rPr>
              <a:t>is that the City of Roseville would likely rezone the Reason Farms Panhandle (the Phillip Road Site) to permit industrial use.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If that were to occur, then we could all be subjected to diesel emissions from hordes of semi trucks roaming the surface streets of Roseville. Increased semi truck traffic on Roseville surface streets could pose safety risks to passenger vehicles, pedestrians, cyclists, and kids on scooters.</a:t>
            </a:r>
            <a:endParaRPr kumimoji="0" lang="en-US" sz="2400"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5BBF2A6-E075-82DC-65C9-CF74B081F0C1}"/>
              </a:ext>
            </a:extLst>
          </p:cNvPr>
          <p:cNvSpPr txBox="1"/>
          <p:nvPr/>
        </p:nvSpPr>
        <p:spPr>
          <a:xfrm>
            <a:off x="111510" y="98155"/>
            <a:ext cx="11879765"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lang="en-US" sz="5400" b="1"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Save Reason Farms</a:t>
            </a:r>
            <a:br>
              <a:rPr lang="en-US" sz="5400" b="1"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br>
            <a:r>
              <a:rPr lang="en-US" sz="3600" b="1" u="sng"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https://savereasonfarms.org</a:t>
            </a:r>
            <a:endParaRPr kumimoji="0" lang="en-US" sz="3600" b="0" i="0" u="sng"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bird flying with its wings spread&#10;&#10;Description automatically generated">
            <a:extLst>
              <a:ext uri="{FF2B5EF4-FFF2-40B4-BE49-F238E27FC236}">
                <a16:creationId xmlns:a16="http://schemas.microsoft.com/office/drawing/2014/main" id="{AC848543-3F66-6AF1-0894-355DC29F1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7338" y="137673"/>
            <a:ext cx="1641944" cy="1641944"/>
          </a:xfrm>
          <a:prstGeom prst="rect">
            <a:avLst/>
          </a:prstGeom>
        </p:spPr>
      </p:pic>
    </p:spTree>
    <p:extLst>
      <p:ext uri="{BB962C8B-B14F-4D97-AF65-F5344CB8AC3E}">
        <p14:creationId xmlns:p14="http://schemas.microsoft.com/office/powerpoint/2010/main" val="174933417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F4CF7-894E-01FC-7C26-FEDFFA57A29C}"/>
              </a:ext>
            </a:extLst>
          </p:cNvPr>
          <p:cNvSpPr txBox="1"/>
          <p:nvPr/>
        </p:nvSpPr>
        <p:spPr>
          <a:xfrm>
            <a:off x="274890" y="2613238"/>
            <a:ext cx="11917110" cy="3739485"/>
          </a:xfrm>
          <a:prstGeom prst="rect">
            <a:avLst/>
          </a:prstGeom>
          <a:noFill/>
        </p:spPr>
        <p:txBody>
          <a:bodyPr wrap="square" rtlCol="0">
            <a:spAutoFit/>
          </a:bodyPr>
          <a:lstStyle/>
          <a:p>
            <a:pPr marL="571500" indent="-571500" defTabSz="457200">
              <a:spcAft>
                <a:spcPts val="1800"/>
              </a:spcAft>
              <a:buClr>
                <a:srgbClr val="FFC000"/>
              </a:buClr>
              <a:buFont typeface="+mj-lt"/>
              <a:buAutoNum type="arabicPeriod"/>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When will Placer Parkway traverse the Reason Farms Territory?</a:t>
            </a:r>
          </a:p>
          <a:p>
            <a:pPr marL="571500" indent="-571500" defTabSz="457200">
              <a:spcAft>
                <a:spcPts val="1800"/>
              </a:spcAft>
              <a:buClr>
                <a:srgbClr val="FFC000"/>
              </a:buClr>
              <a:buFont typeface="+mj-lt"/>
              <a:buAutoNum type="arabicPeriod"/>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California HCD’s notice to City of Roseville regarding City’s </a:t>
            </a:r>
            <a:b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b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alleged violation of the California Surplus Land Act.</a:t>
            </a:r>
          </a:p>
          <a:p>
            <a:pPr marL="571500" indent="-571500" defTabSz="457200">
              <a:spcAft>
                <a:spcPts val="1800"/>
              </a:spcAft>
              <a:buClr>
                <a:srgbClr val="FFC000"/>
              </a:buClr>
              <a:buFont typeface="+mj-lt"/>
              <a:buAutoNum type="arabicPeriod"/>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Ideas for Ecological Development of </a:t>
            </a:r>
            <a:r>
              <a:rPr kumimoji="0" lang="en-US" sz="32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Reason Farms, </a:t>
            </a:r>
            <a:br>
              <a:rPr kumimoji="0" lang="en-US" sz="32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32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including the Phillip Road Site (aka Reason Farms Panhandle)</a:t>
            </a:r>
            <a:endParaRPr kumimoji="0" lang="en-US" sz="32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l" defTabSz="457200" rtl="0" eaLnBrk="1" fontAlgn="auto" latinLnBrk="0" hangingPunct="1">
              <a:lnSpc>
                <a:spcPct val="100000"/>
              </a:lnSpc>
              <a:spcBef>
                <a:spcPts val="0"/>
              </a:spcBef>
              <a:spcAft>
                <a:spcPts val="1800"/>
              </a:spcAft>
              <a:buClr>
                <a:srgbClr val="FFC000"/>
              </a:buClr>
              <a:buSzTx/>
              <a:buFont typeface="+mj-lt"/>
              <a:buAutoNum type="arabicPeriod"/>
              <a:tabLst/>
              <a:defRPr/>
            </a:pPr>
            <a:r>
              <a:rPr kumimoji="0" lang="en-US" sz="32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Pleasant Grove Stormwater Retention Basins in Reason Farms</a:t>
            </a:r>
            <a:endParaRPr kumimoji="0" lang="en-US" sz="3200" b="0"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5BBF2A6-E075-82DC-65C9-CF74B081F0C1}"/>
              </a:ext>
            </a:extLst>
          </p:cNvPr>
          <p:cNvSpPr txBox="1"/>
          <p:nvPr/>
        </p:nvSpPr>
        <p:spPr>
          <a:xfrm>
            <a:off x="111510" y="411917"/>
            <a:ext cx="11879765"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lang="en-US" sz="5400" b="1"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Context and Current Topics </a:t>
            </a:r>
            <a:br>
              <a:rPr lang="en-US" sz="5400" b="1"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br>
            <a:r>
              <a:rPr lang="en-US" sz="5400" b="1"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Dovetailing with Reason Farms</a:t>
            </a:r>
            <a:endParaRPr kumimoji="0" lang="en-US" sz="36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bird flying with its wings spread&#10;&#10;Description automatically generated">
            <a:extLst>
              <a:ext uri="{FF2B5EF4-FFF2-40B4-BE49-F238E27FC236}">
                <a16:creationId xmlns:a16="http://schemas.microsoft.com/office/drawing/2014/main" id="{24F47D4B-D908-1584-DD7F-F182D6248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4223" y="160455"/>
            <a:ext cx="1537478" cy="1537478"/>
          </a:xfrm>
          <a:prstGeom prst="rect">
            <a:avLst/>
          </a:prstGeom>
        </p:spPr>
      </p:pic>
    </p:spTree>
    <p:extLst>
      <p:ext uri="{BB962C8B-B14F-4D97-AF65-F5344CB8AC3E}">
        <p14:creationId xmlns:p14="http://schemas.microsoft.com/office/powerpoint/2010/main" val="16081092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C3CF-F21B-02D0-C599-FE2939DDC0BB}"/>
              </a:ext>
            </a:extLst>
          </p:cNvPr>
          <p:cNvPicPr>
            <a:picLocks noChangeAspect="1"/>
          </p:cNvPicPr>
          <p:nvPr/>
        </p:nvPicPr>
        <p:blipFill>
          <a:blip r:embed="rId2"/>
          <a:stretch>
            <a:fillRect/>
          </a:stretch>
        </p:blipFill>
        <p:spPr>
          <a:xfrm>
            <a:off x="3593528" y="112675"/>
            <a:ext cx="5004944" cy="6632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913074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FA6E3-A837-4B41-5D55-C1269B41EFA1}"/>
              </a:ext>
            </a:extLst>
          </p:cNvPr>
          <p:cNvPicPr>
            <a:picLocks noChangeAspect="1"/>
          </p:cNvPicPr>
          <p:nvPr/>
        </p:nvPicPr>
        <p:blipFill>
          <a:blip r:embed="rId2"/>
          <a:stretch>
            <a:fillRect/>
          </a:stretch>
        </p:blipFill>
        <p:spPr>
          <a:xfrm>
            <a:off x="1211356" y="0"/>
            <a:ext cx="9769288" cy="6858000"/>
          </a:xfrm>
          <a:prstGeom prst="rect">
            <a:avLst/>
          </a:prstGeom>
        </p:spPr>
      </p:pic>
    </p:spTree>
    <p:extLst>
      <p:ext uri="{BB962C8B-B14F-4D97-AF65-F5344CB8AC3E}">
        <p14:creationId xmlns:p14="http://schemas.microsoft.com/office/powerpoint/2010/main" val="173718733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E68920-9002-365C-F68D-04E3FB113DB7}"/>
              </a:ext>
            </a:extLst>
          </p:cNvPr>
          <p:cNvPicPr>
            <a:picLocks noChangeAspect="1"/>
          </p:cNvPicPr>
          <p:nvPr/>
        </p:nvPicPr>
        <p:blipFill>
          <a:blip r:embed="rId2"/>
          <a:stretch>
            <a:fillRect/>
          </a:stretch>
        </p:blipFill>
        <p:spPr>
          <a:xfrm>
            <a:off x="1961258" y="121597"/>
            <a:ext cx="8498794" cy="6614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014865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F4CF7-894E-01FC-7C26-FEDFFA57A29C}"/>
              </a:ext>
            </a:extLst>
          </p:cNvPr>
          <p:cNvSpPr txBox="1"/>
          <p:nvPr/>
        </p:nvSpPr>
        <p:spPr>
          <a:xfrm>
            <a:off x="781050" y="379078"/>
            <a:ext cx="10629900" cy="5432256"/>
          </a:xfrm>
          <a:prstGeom prst="rect">
            <a:avLst/>
          </a:prstGeom>
          <a:noFill/>
        </p:spPr>
        <p:txBody>
          <a:bodyPr wrap="square" rtlCol="0">
            <a:spAutoFit/>
          </a:bodyPr>
          <a:lstStyle/>
          <a:p>
            <a:pPr defTabSz="457200">
              <a:spcAft>
                <a:spcPts val="1800"/>
              </a:spcAft>
              <a:buClr>
                <a:srgbClr val="FFC000"/>
              </a:buClr>
            </a:pPr>
            <a:r>
              <a:rPr lang="en-US" sz="3600" b="1" kern="100" dirty="0">
                <a:solidFill>
                  <a:srgbClr val="FFC000"/>
                </a:solidFill>
                <a:latin typeface="Calibri" panose="020F0502020204030204" pitchFamily="34" charset="0"/>
                <a:cs typeface="Times New Roman" panose="02020603050405020304" pitchFamily="18" charset="0"/>
              </a:rPr>
              <a:t>1. When will Placer Parkway be fully constructed and traverse through Reason Farms Territory?</a:t>
            </a:r>
          </a:p>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800" b="0"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Answer: Unknown, indefinite.</a:t>
            </a:r>
            <a:br>
              <a:rPr kumimoji="0" lang="en-US" sz="3200" b="0"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kumimoji="0" lang="en-US" sz="3200" b="0"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71500" indent="-571500" defTabSz="457200">
              <a:spcAft>
                <a:spcPts val="1800"/>
              </a:spcAft>
              <a:buClr>
                <a:srgbClr val="FFC000"/>
              </a:buClr>
              <a:buFont typeface="Arial" panose="020B0604020202020204" pitchFamily="34" charset="0"/>
              <a:buChar char="•"/>
            </a:pP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Placer Parkway Corridor Preservation Project</a:t>
            </a:r>
          </a:p>
          <a:p>
            <a:pPr marL="571500" indent="-571500" defTabSz="457200">
              <a:spcAft>
                <a:spcPts val="1800"/>
              </a:spcAft>
              <a:buClr>
                <a:srgbClr val="FFC000"/>
              </a:buClr>
              <a:buFont typeface="Arial" panose="020B0604020202020204" pitchFamily="34" charset="0"/>
              <a:buChar char="•"/>
            </a:pP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Has precise alignment of Placer Parkway been specified and fully evaluated in CEQA review? Not yet.</a:t>
            </a:r>
          </a:p>
          <a:p>
            <a:pPr marL="571500" indent="-571500" defTabSz="457200">
              <a:spcAft>
                <a:spcPts val="1800"/>
              </a:spcAft>
              <a:buClr>
                <a:srgbClr val="FFC000"/>
              </a:buClr>
              <a:buFont typeface="Arial" panose="020B0604020202020204" pitchFamily="34" charset="0"/>
              <a:buChar char="•"/>
            </a:pPr>
            <a:r>
              <a:rPr lang="en-US" sz="2800" b="1" u="sng"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In</a:t>
            </a: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sufficient project funding? Yes.</a:t>
            </a:r>
          </a:p>
          <a:p>
            <a:pPr marL="571500" indent="-571500" defTabSz="457200">
              <a:spcAft>
                <a:spcPts val="1800"/>
              </a:spcAft>
              <a:buClr>
                <a:srgbClr val="FFC000"/>
              </a:buClr>
              <a:buFont typeface="Arial" panose="020B0604020202020204" pitchFamily="34" charset="0"/>
              <a:buChar char="•"/>
            </a:pP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Construction Timeline: Indefinite (10-30 years, perhaps never)</a:t>
            </a:r>
            <a:endParaRPr lang="en-US" sz="3200" i="1" kern="100"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790342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F4CF7-894E-01FC-7C26-FEDFFA57A29C}"/>
              </a:ext>
            </a:extLst>
          </p:cNvPr>
          <p:cNvSpPr txBox="1"/>
          <p:nvPr/>
        </p:nvSpPr>
        <p:spPr>
          <a:xfrm>
            <a:off x="220793" y="1516502"/>
            <a:ext cx="11748925" cy="5324535"/>
          </a:xfrm>
          <a:prstGeom prst="rect">
            <a:avLst/>
          </a:prstGeom>
          <a:noFill/>
        </p:spPr>
        <p:txBody>
          <a:bodyPr wrap="square" rtlCol="0">
            <a:spAutoFit/>
          </a:bodyPr>
          <a:lstStyle/>
          <a:p>
            <a:pPr marL="571500" indent="-571500" defTabSz="457200">
              <a:spcAft>
                <a:spcPts val="1800"/>
              </a:spcAft>
              <a:buClr>
                <a:srgbClr val="FFC000"/>
              </a:buClr>
              <a:buFont typeface="Arial" panose="020B0604020202020204" pitchFamily="34" charset="0"/>
              <a:buChar char="•"/>
            </a:pP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Resolution No. 09-07 approving selection of the Placer Parkway Corridor (December 3, 2009)</a:t>
            </a:r>
          </a:p>
          <a:p>
            <a:pPr marL="571500" indent="-571500" defTabSz="457200">
              <a:spcAft>
                <a:spcPts val="1800"/>
              </a:spcAft>
              <a:buClr>
                <a:srgbClr val="FFC000"/>
              </a:buClr>
              <a:buFont typeface="Arial" panose="020B0604020202020204" pitchFamily="34" charset="0"/>
              <a:buChar char="•"/>
            </a:pPr>
            <a:r>
              <a:rPr kumimoji="0" lang="en-US" sz="2800" b="1"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Proposed Placer Parkway </a:t>
            </a: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involves a</a:t>
            </a:r>
            <a:r>
              <a:rPr kumimoji="0" lang="en-US" sz="2800" b="1"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conservation easement (Exhibit B).</a:t>
            </a:r>
          </a:p>
          <a:p>
            <a:pPr marL="571500" indent="-571500" defTabSz="457200">
              <a:spcAft>
                <a:spcPts val="1800"/>
              </a:spcAft>
              <a:buClr>
                <a:srgbClr val="FFC000"/>
              </a:buClr>
              <a:buFont typeface="Arial" panose="020B0604020202020204" pitchFamily="34" charset="0"/>
              <a:buChar char="•"/>
            </a:pP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Interchanges would be precluded along proposed alternative 5. </a:t>
            </a:r>
          </a:p>
          <a:p>
            <a:pPr marL="571500" indent="-571500" defTabSz="457200">
              <a:spcAft>
                <a:spcPts val="1800"/>
              </a:spcAft>
              <a:buClr>
                <a:srgbClr val="FFC000"/>
              </a:buClr>
              <a:buFont typeface="Arial" panose="020B0604020202020204" pitchFamily="34" charset="0"/>
              <a:buChar char="•"/>
            </a:pP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Even if constructed, Placer Parkway would not be a major "highway" accessible to droves of diesel semi trucks frequenting the Phillip Road Site.</a:t>
            </a:r>
            <a:endParaRPr lang="en-US" sz="3200" i="1" kern="100"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defTabSz="457200">
              <a:spcAft>
                <a:spcPts val="1800"/>
              </a:spcAft>
              <a:buClr>
                <a:srgbClr val="FFC000"/>
              </a:buClr>
              <a:buFont typeface="Arial" panose="020B0604020202020204" pitchFamily="34" charset="0"/>
              <a:buChar char="•"/>
            </a:pP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Diesel semi truck traffic -- attributable to hypothetical warehousing and distribution operations on the City-owned Phillip Road Site property -- could be prohibited on Roseville surface streets, if the City were to pass such Ordinance.</a:t>
            </a:r>
          </a:p>
        </p:txBody>
      </p:sp>
      <p:sp>
        <p:nvSpPr>
          <p:cNvPr id="3" name="TextBox 2">
            <a:extLst>
              <a:ext uri="{FF2B5EF4-FFF2-40B4-BE49-F238E27FC236}">
                <a16:creationId xmlns:a16="http://schemas.microsoft.com/office/drawing/2014/main" id="{F2BB7E77-F69F-9768-3E2B-13FB1CAFCDA3}"/>
              </a:ext>
            </a:extLst>
          </p:cNvPr>
          <p:cNvSpPr txBox="1"/>
          <p:nvPr/>
        </p:nvSpPr>
        <p:spPr>
          <a:xfrm>
            <a:off x="35684" y="177540"/>
            <a:ext cx="1211914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Preservation Project: Placer Parkway Corridor</a:t>
            </a:r>
            <a:endParaRPr kumimoji="0" lang="en-US" sz="48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709191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4C8B-7E87-33B9-E3B0-5ABBED68E44D}"/>
              </a:ext>
            </a:extLst>
          </p:cNvPr>
          <p:cNvPicPr>
            <a:picLocks noChangeAspect="1"/>
          </p:cNvPicPr>
          <p:nvPr/>
        </p:nvPicPr>
        <p:blipFill>
          <a:blip r:embed="rId2"/>
          <a:stretch>
            <a:fillRect/>
          </a:stretch>
        </p:blipFill>
        <p:spPr>
          <a:xfrm>
            <a:off x="1772300" y="85457"/>
            <a:ext cx="8647399" cy="65845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6755127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A82428-4EFD-4E2E-A22D-3872E339EB44}"/>
              </a:ext>
            </a:extLst>
          </p:cNvPr>
          <p:cNvPicPr>
            <a:picLocks noChangeAspect="1"/>
          </p:cNvPicPr>
          <p:nvPr/>
        </p:nvPicPr>
        <p:blipFill>
          <a:blip r:embed="rId2"/>
          <a:stretch>
            <a:fillRect/>
          </a:stretch>
        </p:blipFill>
        <p:spPr>
          <a:xfrm>
            <a:off x="1657664" y="113232"/>
            <a:ext cx="8876671" cy="66315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9286677"/>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14CD37-C730-4E78-36C9-A1F594367CE7}"/>
              </a:ext>
            </a:extLst>
          </p:cNvPr>
          <p:cNvPicPr>
            <a:picLocks noChangeAspect="1"/>
          </p:cNvPicPr>
          <p:nvPr/>
        </p:nvPicPr>
        <p:blipFill>
          <a:blip r:embed="rId2"/>
          <a:stretch>
            <a:fillRect/>
          </a:stretch>
        </p:blipFill>
        <p:spPr>
          <a:xfrm>
            <a:off x="1662724" y="61241"/>
            <a:ext cx="8866551" cy="67355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2431904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5B6A-EFD0-E1D7-CB30-06E5C6F4E0DA}"/>
              </a:ext>
            </a:extLst>
          </p:cNvPr>
          <p:cNvSpPr>
            <a:spLocks noGrp="1"/>
          </p:cNvSpPr>
          <p:nvPr>
            <p:ph type="ctrTitle"/>
          </p:nvPr>
        </p:nvSpPr>
        <p:spPr>
          <a:xfrm>
            <a:off x="4771880" y="423928"/>
            <a:ext cx="5008223" cy="1919660"/>
          </a:xfrm>
        </p:spPr>
        <p:txBody>
          <a:bodyPr/>
          <a:lstStyle/>
          <a:p>
            <a:pPr marL="0" marR="0">
              <a:spcBef>
                <a:spcPts val="0"/>
              </a:spcBef>
              <a:spcAft>
                <a:spcPts val="0"/>
              </a:spcAft>
            </a:pPr>
            <a:r>
              <a:rPr lang="en-US" sz="4000" b="1"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Harry White</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Placer Group </a:t>
            </a:r>
            <a:br>
              <a:rPr lang="en-US" sz="32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Executive Committee Chair </a:t>
            </a:r>
            <a:endParaRPr lang="en-US" sz="11500" b="1" dirty="0"/>
          </a:p>
        </p:txBody>
      </p:sp>
      <p:pic>
        <p:nvPicPr>
          <p:cNvPr id="4" name="Google Shape;56;p13">
            <a:extLst>
              <a:ext uri="{FF2B5EF4-FFF2-40B4-BE49-F238E27FC236}">
                <a16:creationId xmlns:a16="http://schemas.microsoft.com/office/drawing/2014/main" id="{4457B2F6-F9CB-6E93-A1B3-8112D1DA14B4}"/>
              </a:ext>
            </a:extLst>
          </p:cNvPr>
          <p:cNvPicPr/>
          <p:nvPr/>
        </p:nvPicPr>
        <p:blipFill>
          <a:blip r:embed="rId2">
            <a:alphaModFix/>
            <a:extLst>
              <a:ext uri="{28A0092B-C50C-407E-A947-70E740481C1C}">
                <a14:useLocalDpi xmlns:a14="http://schemas.microsoft.com/office/drawing/2010/main" val="0"/>
              </a:ext>
            </a:extLst>
          </a:blip>
          <a:stretch>
            <a:fillRect/>
          </a:stretch>
        </p:blipFill>
        <p:spPr>
          <a:xfrm>
            <a:off x="686134" y="586380"/>
            <a:ext cx="3382527" cy="1594757"/>
          </a:xfrm>
          <a:prstGeom prst="rect">
            <a:avLst/>
          </a:prstGeom>
          <a:noFill/>
          <a:ln w="50800">
            <a:solidFill>
              <a:schemeClr val="bg1"/>
            </a:solidFill>
          </a:ln>
        </p:spPr>
      </p:pic>
      <p:sp>
        <p:nvSpPr>
          <p:cNvPr id="7" name="TextBox 6">
            <a:extLst>
              <a:ext uri="{FF2B5EF4-FFF2-40B4-BE49-F238E27FC236}">
                <a16:creationId xmlns:a16="http://schemas.microsoft.com/office/drawing/2014/main" id="{BA90F525-7845-8C92-436D-21132098AE39}"/>
              </a:ext>
            </a:extLst>
          </p:cNvPr>
          <p:cNvSpPr txBox="1"/>
          <p:nvPr/>
        </p:nvSpPr>
        <p:spPr>
          <a:xfrm>
            <a:off x="1223885" y="2871619"/>
            <a:ext cx="9933472" cy="22929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My Role:</a:t>
            </a:r>
            <a:endParaRPr kumimoji="0" lang="en-US" sz="48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To help environmental activists in Placer County achieve our shared goals</a:t>
            </a:r>
          </a:p>
        </p:txBody>
      </p:sp>
    </p:spTree>
    <p:extLst>
      <p:ext uri="{BB962C8B-B14F-4D97-AF65-F5344CB8AC3E}">
        <p14:creationId xmlns:p14="http://schemas.microsoft.com/office/powerpoint/2010/main" val="1663368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B66F9-DB7C-FD12-AE9B-38CE94250D9E}"/>
              </a:ext>
            </a:extLst>
          </p:cNvPr>
          <p:cNvPicPr>
            <a:picLocks noChangeAspect="1"/>
          </p:cNvPicPr>
          <p:nvPr/>
        </p:nvPicPr>
        <p:blipFill>
          <a:blip r:embed="rId2"/>
          <a:stretch>
            <a:fillRect/>
          </a:stretch>
        </p:blipFill>
        <p:spPr>
          <a:xfrm>
            <a:off x="1121684" y="54557"/>
            <a:ext cx="9948631" cy="67488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1462073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F4CF7-894E-01FC-7C26-FEDFFA57A29C}"/>
              </a:ext>
            </a:extLst>
          </p:cNvPr>
          <p:cNvSpPr txBox="1"/>
          <p:nvPr/>
        </p:nvSpPr>
        <p:spPr>
          <a:xfrm>
            <a:off x="223023" y="379078"/>
            <a:ext cx="11802451" cy="5832366"/>
          </a:xfrm>
          <a:prstGeom prst="rect">
            <a:avLst/>
          </a:prstGeom>
          <a:noFill/>
        </p:spPr>
        <p:txBody>
          <a:bodyPr wrap="square" rtlCol="0">
            <a:spAutoFit/>
          </a:bodyPr>
          <a:lstStyle/>
          <a:p>
            <a:pPr defTabSz="457200">
              <a:spcAft>
                <a:spcPts val="1800"/>
              </a:spcAft>
              <a:defRPr/>
            </a:pPr>
            <a:r>
              <a:rPr lang="en-US" sz="4000" b="1" kern="100" dirty="0">
                <a:solidFill>
                  <a:srgbClr val="FFC000"/>
                </a:solidFill>
                <a:latin typeface="Calibri" panose="020F0502020204030204" pitchFamily="34" charset="0"/>
                <a:cs typeface="Times New Roman" panose="02020603050405020304" pitchFamily="18" charset="0"/>
              </a:rPr>
              <a:t>City of Roseville’s alleged violation</a:t>
            </a:r>
            <a:br>
              <a:rPr lang="en-US" sz="4000" b="1" kern="100" dirty="0">
                <a:solidFill>
                  <a:srgbClr val="FFC000"/>
                </a:solidFill>
                <a:latin typeface="Calibri" panose="020F0502020204030204" pitchFamily="34" charset="0"/>
                <a:cs typeface="Times New Roman" panose="02020603050405020304" pitchFamily="18" charset="0"/>
              </a:rPr>
            </a:br>
            <a:r>
              <a:rPr lang="en-US" sz="4000" b="1" kern="100" dirty="0">
                <a:solidFill>
                  <a:srgbClr val="FFC000"/>
                </a:solidFill>
                <a:latin typeface="Calibri" panose="020F0502020204030204" pitchFamily="34" charset="0"/>
                <a:cs typeface="Times New Roman" panose="02020603050405020304" pitchFamily="18" charset="0"/>
              </a:rPr>
              <a:t>of the California Surplus Land Act (SLA) </a:t>
            </a:r>
            <a:br>
              <a:rPr lang="en-US" sz="3200" b="1" kern="100" dirty="0">
                <a:solidFill>
                  <a:srgbClr val="FFC000"/>
                </a:solidFill>
                <a:latin typeface="Calibri" panose="020F0502020204030204" pitchFamily="34" charset="0"/>
                <a:cs typeface="Times New Roman" panose="02020603050405020304" pitchFamily="18" charset="0"/>
              </a:rPr>
            </a:br>
            <a:endParaRPr lang="en-US" sz="3200" b="1" kern="100" dirty="0">
              <a:solidFill>
                <a:srgbClr val="FFC000"/>
              </a:solidFill>
              <a:latin typeface="Calibri" panose="020F0502020204030204" pitchFamily="34" charset="0"/>
              <a:cs typeface="Times New Roman" panose="02020603050405020304" pitchFamily="18" charset="0"/>
            </a:endParaRPr>
          </a:p>
          <a:p>
            <a:pPr marL="571500" indent="-571500" defTabSz="457200">
              <a:spcAft>
                <a:spcPts val="1800"/>
              </a:spcAft>
              <a:buClr>
                <a:srgbClr val="FFC000"/>
              </a:buClr>
              <a:buFont typeface="Arial" panose="020B0604020202020204" pitchFamily="34" charset="0"/>
              <a:buChar cha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On December 4, 2024, HCD sent to City of Roseville a Notice of Violation </a:t>
            </a:r>
            <a:b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b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regarding the Phillip Road Site (aka Reason Farms Panhandle) alleging that the </a:t>
            </a:r>
            <a:b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b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City violated the SLA.</a:t>
            </a:r>
          </a:p>
          <a:p>
            <a:pPr marL="571500" indent="-571500" defTabSz="457200">
              <a:spcAft>
                <a:spcPts val="1800"/>
              </a:spcAft>
              <a:buClr>
                <a:srgbClr val="FFC000"/>
              </a:buClr>
              <a:buFont typeface="Arial" panose="020B0604020202020204" pitchFamily="34" charset="0"/>
              <a:buChar cha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City could incur a 30% penalty, plus other potential penalties, if City does not cure or correct SLA violation by February 4, 2024</a:t>
            </a:r>
          </a:p>
          <a:p>
            <a:pPr marL="571500" indent="-571500" defTabSz="457200">
              <a:spcAft>
                <a:spcPts val="1800"/>
              </a:spcAft>
              <a:buClr>
                <a:srgbClr val="FFC000"/>
              </a:buClr>
              <a:buFont typeface="Arial" panose="020B0604020202020204" pitchFamily="34" charset="0"/>
              <a:buChar cha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City Manager reported: “Given the potential of a revised project, the City is in discussions with HCD to identify options to cure or correct the alleged violation.”</a:t>
            </a:r>
            <a:b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b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 “Staff is not expecting to receive a resubmittal of a revised project until at least late Spring/early Summer 2024.”</a:t>
            </a:r>
            <a:endParaRPr kumimoji="0" lang="en-US" sz="2400" b="0"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logo of housing and community development&#10;&#10;Description automatically generated">
            <a:extLst>
              <a:ext uri="{FF2B5EF4-FFF2-40B4-BE49-F238E27FC236}">
                <a16:creationId xmlns:a16="http://schemas.microsoft.com/office/drawing/2014/main" id="{D28331CA-4BDF-E217-EC3F-3A84F2420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5107" y="379078"/>
            <a:ext cx="1950752" cy="1950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6677267"/>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A0B0F-5D2B-F030-345C-7D1D68FD7416}"/>
              </a:ext>
            </a:extLst>
          </p:cNvPr>
          <p:cNvPicPr>
            <a:picLocks noChangeAspect="1"/>
          </p:cNvPicPr>
          <p:nvPr/>
        </p:nvPicPr>
        <p:blipFill>
          <a:blip r:embed="rId2"/>
          <a:stretch>
            <a:fillRect/>
          </a:stretch>
        </p:blipFill>
        <p:spPr>
          <a:xfrm>
            <a:off x="274428" y="182526"/>
            <a:ext cx="5240863" cy="649294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9B0E19B-9207-9545-9B02-1278452D8BF2}"/>
              </a:ext>
            </a:extLst>
          </p:cNvPr>
          <p:cNvPicPr>
            <a:picLocks noChangeAspect="1"/>
          </p:cNvPicPr>
          <p:nvPr/>
        </p:nvPicPr>
        <p:blipFill>
          <a:blip r:embed="rId3"/>
          <a:stretch>
            <a:fillRect/>
          </a:stretch>
        </p:blipFill>
        <p:spPr>
          <a:xfrm>
            <a:off x="5726032" y="210582"/>
            <a:ext cx="4350490" cy="6268340"/>
          </a:xfrm>
          <a:prstGeom prst="rect">
            <a:avLst/>
          </a:prstGeom>
          <a:ln>
            <a:noFill/>
          </a:ln>
          <a:effectLst>
            <a:outerShdw blurRad="292100" dist="139700" dir="2700000" algn="tl" rotWithShape="0">
              <a:srgbClr val="333333">
                <a:alpha val="65000"/>
              </a:srgbClr>
            </a:outerShdw>
          </a:effectLst>
        </p:spPr>
      </p:pic>
      <p:pic>
        <p:nvPicPr>
          <p:cNvPr id="5" name="Picture 4" descr="A logo of housing and community development&#10;&#10;Description automatically generated">
            <a:extLst>
              <a:ext uri="{FF2B5EF4-FFF2-40B4-BE49-F238E27FC236}">
                <a16:creationId xmlns:a16="http://schemas.microsoft.com/office/drawing/2014/main" id="{9C48C08F-58B4-702B-0F42-262890320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3776" y="3577248"/>
            <a:ext cx="1950752" cy="1950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464396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F4CF7-894E-01FC-7C26-FEDFFA57A29C}"/>
              </a:ext>
            </a:extLst>
          </p:cNvPr>
          <p:cNvSpPr txBox="1"/>
          <p:nvPr/>
        </p:nvSpPr>
        <p:spPr>
          <a:xfrm>
            <a:off x="254234" y="468288"/>
            <a:ext cx="11735552" cy="6124754"/>
          </a:xfrm>
          <a:prstGeom prst="rect">
            <a:avLst/>
          </a:prstGeom>
          <a:noFill/>
        </p:spPr>
        <p:txBody>
          <a:bodyPr wrap="square" rtlCol="0">
            <a:spAutoFit/>
          </a:bodyPr>
          <a:lstStyle/>
          <a:p>
            <a:pPr defTabSz="457200">
              <a:spcAft>
                <a:spcPts val="1800"/>
              </a:spcAft>
              <a:defRPr/>
            </a:pPr>
            <a:r>
              <a:rPr lang="en-US" sz="4000" b="1" kern="100" dirty="0">
                <a:solidFill>
                  <a:srgbClr val="FFC000"/>
                </a:solidFill>
                <a:latin typeface="Calibri" panose="020F0502020204030204" pitchFamily="34" charset="0"/>
                <a:cs typeface="Times New Roman" panose="02020603050405020304" pitchFamily="18" charset="0"/>
              </a:rPr>
              <a:t>City of Roseville’s alleged violation</a:t>
            </a:r>
            <a:br>
              <a:rPr lang="en-US" sz="4000" b="1" kern="100" dirty="0">
                <a:solidFill>
                  <a:srgbClr val="FFC000"/>
                </a:solidFill>
                <a:latin typeface="Calibri" panose="020F0502020204030204" pitchFamily="34" charset="0"/>
                <a:cs typeface="Times New Roman" panose="02020603050405020304" pitchFamily="18" charset="0"/>
              </a:rPr>
            </a:br>
            <a:r>
              <a:rPr lang="en-US" sz="4000" b="1" kern="100" dirty="0">
                <a:solidFill>
                  <a:srgbClr val="FFC000"/>
                </a:solidFill>
                <a:latin typeface="Calibri" panose="020F0502020204030204" pitchFamily="34" charset="0"/>
                <a:cs typeface="Times New Roman" panose="02020603050405020304" pitchFamily="18" charset="0"/>
              </a:rPr>
              <a:t>of the California Surplus Land Act (SLA)</a:t>
            </a:r>
            <a:br>
              <a:rPr lang="en-US" sz="200" b="1" kern="100" dirty="0">
                <a:solidFill>
                  <a:srgbClr val="FFC000"/>
                </a:solidFill>
                <a:latin typeface="Calibri" panose="020F0502020204030204" pitchFamily="34" charset="0"/>
                <a:cs typeface="Times New Roman" panose="02020603050405020304" pitchFamily="18" charset="0"/>
              </a:rPr>
            </a:br>
            <a:endParaRPr lang="en-US" sz="3200" b="1" kern="100" dirty="0">
              <a:solidFill>
                <a:srgbClr val="FFC000"/>
              </a:solidFill>
              <a:latin typeface="Calibri" panose="020F0502020204030204" pitchFamily="34" charset="0"/>
              <a:cs typeface="Times New Roman" panose="02020603050405020304" pitchFamily="18" charset="0"/>
            </a:endParaRPr>
          </a:p>
          <a:p>
            <a:pPr defTabSz="457200">
              <a:spcAft>
                <a:spcPts val="1800"/>
              </a:spcAft>
              <a:buClr>
                <a:srgbClr val="FFC000"/>
              </a:buClr>
            </a:pPr>
            <a:r>
              <a:rPr lang="en-US" sz="28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HCD’s Response to City’s Letter </a:t>
            </a:r>
          </a:p>
          <a:p>
            <a:pPr defTabSz="457200">
              <a:spcAft>
                <a:spcPts val="1800"/>
              </a:spcAft>
              <a:buClr>
                <a:srgbClr val="FFC000"/>
              </a:buCl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“HCD is amenable to continue working with the City to fully resolve such violations, </a:t>
            </a:r>
            <a:b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b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subject to the notice below.</a:t>
            </a:r>
            <a:endParaRPr kumimoji="0" lang="en-US" sz="2400" b="0"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defTabSz="457200">
              <a:spcAft>
                <a:spcPts val="1800"/>
              </a:spcAft>
              <a:buClr>
                <a:srgbClr val="FFC000"/>
              </a:buCl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…proposed project at 6382 Phillip Road (Property) is on hold while the developer </a:t>
            </a:r>
            <a:b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b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performs various technical studies. </a:t>
            </a:r>
          </a:p>
          <a:p>
            <a:pPr defTabSz="457200">
              <a:spcAft>
                <a:spcPts val="1800"/>
              </a:spcAft>
              <a:buClr>
                <a:srgbClr val="FFC000"/>
              </a:buCl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HCD understands that the City will need additional time to receive revised project plans from the developer, which is expected around </a:t>
            </a:r>
            <a:r>
              <a:rPr lang="en-US" sz="2400" b="1" u="sng"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March 2024</a:t>
            </a: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 to evaluate whether any SLA exemptions may apply to the proposed disposition of the Property to cure and correct the violations enumerated in the NOV dated December 4, 2023.”</a:t>
            </a:r>
          </a:p>
        </p:txBody>
      </p:sp>
      <p:pic>
        <p:nvPicPr>
          <p:cNvPr id="3" name="Picture 2" descr="A logo of housing and community development&#10;&#10;Description automatically generated">
            <a:extLst>
              <a:ext uri="{FF2B5EF4-FFF2-40B4-BE49-F238E27FC236}">
                <a16:creationId xmlns:a16="http://schemas.microsoft.com/office/drawing/2014/main" id="{FA9369A7-B70C-D11B-7F41-6D6EE2D08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5107" y="379078"/>
            <a:ext cx="1950752" cy="1950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928780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F4CF7-894E-01FC-7C26-FEDFFA57A29C}"/>
              </a:ext>
            </a:extLst>
          </p:cNvPr>
          <p:cNvSpPr txBox="1"/>
          <p:nvPr/>
        </p:nvSpPr>
        <p:spPr>
          <a:xfrm>
            <a:off x="111510" y="93611"/>
            <a:ext cx="12034396" cy="6524863"/>
          </a:xfrm>
          <a:prstGeom prst="rect">
            <a:avLst/>
          </a:prstGeom>
          <a:noFill/>
        </p:spPr>
        <p:txBody>
          <a:bodyPr wrap="square" rtlCol="0">
            <a:spAutoFit/>
          </a:bodyPr>
          <a:lstStyle/>
          <a:p>
            <a:pPr algn="ctr" defTabSz="457200">
              <a:spcAft>
                <a:spcPts val="1800"/>
              </a:spcAft>
              <a:defRPr/>
            </a:pPr>
            <a:r>
              <a:rPr lang="en-US" sz="3600" b="1" kern="100" dirty="0">
                <a:solidFill>
                  <a:srgbClr val="FFC000"/>
                </a:solidFill>
                <a:latin typeface="Calibri" panose="020F0502020204030204" pitchFamily="34" charset="0"/>
                <a:cs typeface="Times New Roman" panose="02020603050405020304" pitchFamily="18" charset="0"/>
              </a:rPr>
              <a:t>Ideas for Ecological Development of Reason Farms, </a:t>
            </a:r>
            <a:br>
              <a:rPr lang="en-US" sz="3600" b="1" kern="100" dirty="0">
                <a:solidFill>
                  <a:srgbClr val="FFC000"/>
                </a:solidFill>
                <a:latin typeface="Calibri" panose="020F0502020204030204" pitchFamily="34" charset="0"/>
                <a:cs typeface="Times New Roman" panose="02020603050405020304" pitchFamily="18" charset="0"/>
              </a:rPr>
            </a:br>
            <a:r>
              <a:rPr lang="en-US" sz="3600" b="1" kern="100" dirty="0">
                <a:solidFill>
                  <a:srgbClr val="FFC000"/>
                </a:solidFill>
                <a:latin typeface="Calibri" panose="020F0502020204030204" pitchFamily="34" charset="0"/>
                <a:cs typeface="Times New Roman" panose="02020603050405020304" pitchFamily="18" charset="0"/>
              </a:rPr>
              <a:t>including the Phillip Road Site (aka Reason Farms Panhandle)</a:t>
            </a:r>
            <a:br>
              <a:rPr lang="en-US" sz="3200" b="1" kern="100" dirty="0">
                <a:solidFill>
                  <a:srgbClr val="FFC000"/>
                </a:solidFill>
                <a:latin typeface="Calibri" panose="020F0502020204030204" pitchFamily="34" charset="0"/>
                <a:cs typeface="Times New Roman" panose="02020603050405020304" pitchFamily="18" charset="0"/>
              </a:rPr>
            </a:br>
            <a:endParaRPr lang="en-US" sz="3200" b="1" kern="100" dirty="0">
              <a:solidFill>
                <a:srgbClr val="FFC000"/>
              </a:solidFill>
              <a:latin typeface="Calibri" panose="020F0502020204030204" pitchFamily="34" charset="0"/>
              <a:cs typeface="Times New Roman" panose="02020603050405020304" pitchFamily="18" charset="0"/>
            </a:endParaRPr>
          </a:p>
          <a:p>
            <a:pPr marL="571500" indent="-571500" defTabSz="457200">
              <a:spcAft>
                <a:spcPts val="1800"/>
              </a:spcAft>
              <a:buClr>
                <a:srgbClr val="FFC000"/>
              </a:buClr>
              <a:buFont typeface="Arial" panose="020B0604020202020204" pitchFamily="34" charset="0"/>
              <a:buChar char="•"/>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Stormwater Retention Basins (South Basin/North Basin)</a:t>
            </a:r>
          </a:p>
          <a:p>
            <a:pPr marL="571500" indent="-571500" defTabSz="457200">
              <a:spcAft>
                <a:spcPts val="1800"/>
              </a:spcAft>
              <a:buClr>
                <a:srgbClr val="FFC000"/>
              </a:buClr>
              <a:buFont typeface="Arial" panose="020B0604020202020204" pitchFamily="34" charset="0"/>
              <a:buChar char="•"/>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Open space for recreation.</a:t>
            </a:r>
          </a:p>
          <a:p>
            <a:pPr marL="571500" indent="-571500" defTabSz="457200">
              <a:spcAft>
                <a:spcPts val="1800"/>
              </a:spcAft>
              <a:buClr>
                <a:srgbClr val="FFC000"/>
              </a:buClr>
              <a:buFont typeface="Arial" panose="020B0604020202020204" pitchFamily="34" charset="0"/>
              <a:buChar char="•"/>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Trails for walking/hiking and cycling.</a:t>
            </a:r>
          </a:p>
          <a:p>
            <a:pPr marL="571500" indent="-571500" defTabSz="457200">
              <a:spcAft>
                <a:spcPts val="1800"/>
              </a:spcAft>
              <a:buClr>
                <a:srgbClr val="FFC000"/>
              </a:buClr>
              <a:buFont typeface="Arial" panose="020B0604020202020204" pitchFamily="34" charset="0"/>
              <a:buChar char="•"/>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Native trees and plants.</a:t>
            </a:r>
          </a:p>
          <a:p>
            <a:pPr marL="571500" indent="-571500" defTabSz="457200">
              <a:spcAft>
                <a:spcPts val="1800"/>
              </a:spcAft>
              <a:buClr>
                <a:srgbClr val="FFC000"/>
              </a:buClr>
              <a:buFont typeface="Arial" panose="020B0604020202020204" pitchFamily="34" charset="0"/>
              <a:buChar char="•"/>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Surf park.</a:t>
            </a:r>
          </a:p>
          <a:p>
            <a:pPr marL="571500" indent="-571500" defTabSz="457200">
              <a:spcAft>
                <a:spcPts val="1800"/>
              </a:spcAft>
              <a:buClr>
                <a:srgbClr val="FFC000"/>
              </a:buClr>
              <a:buFont typeface="Arial" panose="020B0604020202020204" pitchFamily="34" charset="0"/>
              <a:buChar char="•"/>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For additional ideas, see “Refined Master Plan” </a:t>
            </a:r>
            <a:b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b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(Revised August 7, 2006)</a:t>
            </a:r>
            <a:endParaRPr kumimoji="0" lang="en-US" sz="3200" b="0"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5924555"/>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F4CF7-894E-01FC-7C26-FEDFFA57A29C}"/>
              </a:ext>
            </a:extLst>
          </p:cNvPr>
          <p:cNvSpPr txBox="1"/>
          <p:nvPr/>
        </p:nvSpPr>
        <p:spPr>
          <a:xfrm>
            <a:off x="132327" y="392515"/>
            <a:ext cx="11927346" cy="4770537"/>
          </a:xfrm>
          <a:prstGeom prst="rect">
            <a:avLst/>
          </a:prstGeom>
          <a:noFill/>
        </p:spPr>
        <p:txBody>
          <a:bodyPr wrap="square" rtlCol="0">
            <a:spAutoFit/>
          </a:bodyPr>
          <a:lstStyle/>
          <a:p>
            <a:pPr defTabSz="457200">
              <a:spcAft>
                <a:spcPts val="1800"/>
              </a:spcAft>
              <a:defRPr/>
            </a:pPr>
            <a:r>
              <a:rPr lang="en-US" sz="3600" b="1" kern="100" dirty="0">
                <a:solidFill>
                  <a:srgbClr val="FFC000"/>
                </a:solidFill>
                <a:latin typeface="Calibri" panose="020F0502020204030204" pitchFamily="34" charset="0"/>
                <a:cs typeface="Times New Roman" panose="02020603050405020304" pitchFamily="18" charset="0"/>
              </a:rPr>
              <a:t>Pleasant Grove Stormwater Retention Basins in Reason Farms</a:t>
            </a:r>
            <a:br>
              <a:rPr lang="en-US" sz="3200" b="1" kern="100" dirty="0">
                <a:solidFill>
                  <a:srgbClr val="FFC000"/>
                </a:solidFill>
                <a:latin typeface="Calibri" panose="020F0502020204030204" pitchFamily="34" charset="0"/>
                <a:cs typeface="Times New Roman" panose="02020603050405020304" pitchFamily="18" charset="0"/>
              </a:rPr>
            </a:br>
            <a:endParaRPr lang="en-US" sz="3200" b="1" kern="100" dirty="0">
              <a:solidFill>
                <a:srgbClr val="FFC000"/>
              </a:solidFill>
              <a:latin typeface="Calibri" panose="020F0502020204030204" pitchFamily="34" charset="0"/>
              <a:cs typeface="Times New Roman" panose="02020603050405020304" pitchFamily="18" charset="0"/>
            </a:endParaRPr>
          </a:p>
          <a:p>
            <a:pPr marL="571500" indent="-571500" defTabSz="457200">
              <a:spcAft>
                <a:spcPts val="1800"/>
              </a:spcAft>
              <a:buClr>
                <a:srgbClr val="FFC000"/>
              </a:buClr>
              <a:buFont typeface="Arial" panose="020B0604020202020204" pitchFamily="34" charset="0"/>
              <a:buChar char="•"/>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$17M is total amount of funding required by City to start.</a:t>
            </a:r>
          </a:p>
          <a:p>
            <a:pPr marL="571500" indent="-571500" defTabSz="457200">
              <a:spcAft>
                <a:spcPts val="1800"/>
              </a:spcAft>
              <a:buClr>
                <a:srgbClr val="FFC000"/>
              </a:buClr>
              <a:buFont typeface="Arial" panose="020B0604020202020204" pitchFamily="34" charset="0"/>
              <a:buChar char="•"/>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Spring 2024 is estimated project start. </a:t>
            </a:r>
          </a:p>
          <a:p>
            <a:pPr marL="571500" indent="-571500" defTabSz="457200">
              <a:spcAft>
                <a:spcPts val="1800"/>
              </a:spcAft>
              <a:buClr>
                <a:srgbClr val="FFC000"/>
              </a:buClr>
              <a:buFont typeface="Arial" panose="020B0604020202020204" pitchFamily="34" charset="0"/>
              <a:buChar char="•"/>
            </a:pPr>
            <a:r>
              <a:rPr lang="en-US" sz="32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3-5 years is timeline for completion of Pleasant Grove Stormwater Retention Basins in Reason Farms. </a:t>
            </a:r>
          </a:p>
          <a:p>
            <a:pPr defTabSz="457200">
              <a:spcAft>
                <a:spcPts val="1800"/>
              </a:spcAft>
              <a:buClr>
                <a:srgbClr val="FFC000"/>
              </a:buCl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Source: </a:t>
            </a:r>
            <a:r>
              <a:rPr kumimoji="0" lang="en-US" sz="2400" b="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https://www.roseville.ca.us/government/departments/public_works/</a:t>
            </a:r>
            <a:br>
              <a:rPr kumimoji="0" lang="en-US" sz="2400" b="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br>
            <a:r>
              <a:rPr kumimoji="0" lang="en-US" sz="2400" b="0" u="none" strike="noStrike" kern="100" cap="none" spc="0" normalizeH="0" baseline="0" noProof="0" dirty="0" err="1">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floodplain_management</a:t>
            </a:r>
            <a:r>
              <a:rPr kumimoji="0" lang="en-US" sz="2400" b="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t>
            </a:r>
            <a:r>
              <a:rPr kumimoji="0" lang="en-US" sz="2400" b="0" u="none" strike="noStrike" kern="100" cap="none" spc="0" normalizeH="0" baseline="0" noProof="0" dirty="0" err="1">
                <a:ln>
                  <a:noFill/>
                </a:ln>
                <a:effectLst/>
                <a:uLnTx/>
                <a:uFillTx/>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stormwater_retention_basins</a:t>
            </a:r>
            <a:endParaRPr lang="en-US" sz="2400" b="1"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8613904"/>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3A8DA-6796-DA66-6278-88C675CA6CF6}"/>
              </a:ext>
            </a:extLst>
          </p:cNvPr>
          <p:cNvPicPr>
            <a:picLocks noChangeAspect="1"/>
          </p:cNvPicPr>
          <p:nvPr/>
        </p:nvPicPr>
        <p:blipFill>
          <a:blip r:embed="rId2"/>
          <a:stretch>
            <a:fillRect/>
          </a:stretch>
        </p:blipFill>
        <p:spPr>
          <a:xfrm>
            <a:off x="871249" y="92139"/>
            <a:ext cx="10449502" cy="66737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09793176"/>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F4CF7-894E-01FC-7C26-FEDFFA57A29C}"/>
              </a:ext>
            </a:extLst>
          </p:cNvPr>
          <p:cNvSpPr txBox="1"/>
          <p:nvPr/>
        </p:nvSpPr>
        <p:spPr>
          <a:xfrm>
            <a:off x="93671" y="379078"/>
            <a:ext cx="12003172" cy="5955476"/>
          </a:xfrm>
          <a:prstGeom prst="rect">
            <a:avLst/>
          </a:prstGeom>
          <a:noFill/>
        </p:spPr>
        <p:txBody>
          <a:bodyPr wrap="square" rtlCol="0">
            <a:spAutoFit/>
          </a:bodyPr>
          <a:lstStyle/>
          <a:p>
            <a:pPr defTabSz="457200">
              <a:spcAft>
                <a:spcPts val="1800"/>
              </a:spcAft>
              <a:defRPr/>
            </a:pPr>
            <a:r>
              <a:rPr lang="en-US" sz="3600" b="1" kern="100" dirty="0">
                <a:solidFill>
                  <a:srgbClr val="FFC000"/>
                </a:solidFill>
                <a:latin typeface="Calibri" panose="020F0502020204030204" pitchFamily="34" charset="0"/>
                <a:cs typeface="Times New Roman" panose="02020603050405020304" pitchFamily="18" charset="0"/>
              </a:rPr>
              <a:t>Pleasant Grove Stormwater Retention Basins in Reason Farms</a:t>
            </a:r>
          </a:p>
          <a:p>
            <a:pPr defTabSz="457200">
              <a:spcAft>
                <a:spcPts val="1800"/>
              </a:spcAft>
              <a:buClr>
                <a:srgbClr val="FFC000"/>
              </a:buClr>
            </a:pPr>
            <a:b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b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Since 1991, the City has been collecting fees on building permits within the watershed </a:t>
            </a:r>
            <a:b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b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to help fund construction. </a:t>
            </a:r>
          </a:p>
          <a:p>
            <a:pPr defTabSz="457200">
              <a:spcAft>
                <a:spcPts val="1800"/>
              </a:spcAft>
              <a:buClr>
                <a:srgbClr val="FFC000"/>
              </a:buCl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 Should the basin become a regional facility, Placer County will collect fees from County-issued building permits to fund increased stormwater capacity. </a:t>
            </a:r>
          </a:p>
          <a:p>
            <a:pPr marL="342900" indent="-342900" defTabSz="457200">
              <a:spcAft>
                <a:spcPts val="1800"/>
              </a:spcAft>
              <a:buClr>
                <a:srgbClr val="FFC000"/>
              </a:buClr>
              <a:buFont typeface="Arial" panose="020B0604020202020204" pitchFamily="34" charset="0"/>
              <a:buChar cha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City of Roseville investment to-date on property acquisition and planning: $12.8M</a:t>
            </a:r>
          </a:p>
          <a:p>
            <a:pPr marL="342900" indent="-342900" defTabSz="457200">
              <a:spcAft>
                <a:spcPts val="1800"/>
              </a:spcAft>
              <a:buClr>
                <a:srgbClr val="FFC000"/>
              </a:buClr>
              <a:buFont typeface="Arial" panose="020B0604020202020204" pitchFamily="34" charset="0"/>
              <a:buChar cha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Current mitigation fee fund balance: $16.1M</a:t>
            </a:r>
          </a:p>
          <a:p>
            <a:pPr marL="342900" indent="-342900" defTabSz="457200">
              <a:spcAft>
                <a:spcPts val="1800"/>
              </a:spcAft>
              <a:buClr>
                <a:srgbClr val="FFC000"/>
              </a:buClr>
              <a:buFont typeface="Arial" panose="020B0604020202020204" pitchFamily="34" charset="0"/>
              <a:buChar cha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Design and environmental cost: $8M</a:t>
            </a:r>
          </a:p>
          <a:p>
            <a:pPr marL="342900" indent="-342900" defTabSz="457200">
              <a:spcAft>
                <a:spcPts val="1800"/>
              </a:spcAft>
              <a:buClr>
                <a:srgbClr val="FFC000"/>
              </a:buClr>
              <a:buFont typeface="Arial" panose="020B0604020202020204" pitchFamily="34" charset="0"/>
              <a:buChar cha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Estimated construction cost: $25M</a:t>
            </a:r>
          </a:p>
          <a:p>
            <a:pPr marL="342900" indent="-342900" defTabSz="457200">
              <a:spcAft>
                <a:spcPts val="1800"/>
              </a:spcAft>
              <a:buClr>
                <a:srgbClr val="FFC000"/>
              </a:buClr>
              <a:buFont typeface="Arial" panose="020B0604020202020204" pitchFamily="34" charset="0"/>
              <a:buChar char="•"/>
            </a:pPr>
            <a:r>
              <a:rPr lang="en-US" sz="2400" b="1" kern="100" dirty="0">
                <a:solidFill>
                  <a:prstClr val="white"/>
                </a:solidFill>
                <a:latin typeface="Calibri" panose="020F0502020204030204" pitchFamily="34" charset="0"/>
                <a:ea typeface="Calibri" panose="020F0502020204030204" pitchFamily="34" charset="0"/>
                <a:cs typeface="Times New Roman" panose="02020603050405020304" pitchFamily="18" charset="0"/>
              </a:rPr>
              <a:t>Funding still needed: $17M</a:t>
            </a:r>
            <a:endParaRPr kumimoji="0" lang="en-US" sz="3200" b="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89679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5B6A-EFD0-E1D7-CB30-06E5C6F4E0DA}"/>
              </a:ext>
            </a:extLst>
          </p:cNvPr>
          <p:cNvSpPr>
            <a:spLocks noGrp="1"/>
          </p:cNvSpPr>
          <p:nvPr>
            <p:ph type="ctrTitle"/>
          </p:nvPr>
        </p:nvSpPr>
        <p:spPr>
          <a:xfrm>
            <a:off x="4771880" y="423928"/>
            <a:ext cx="5008223" cy="1919660"/>
          </a:xfrm>
        </p:spPr>
        <p:txBody>
          <a:bodyPr/>
          <a:lstStyle/>
          <a:p>
            <a:pPr marL="0" marR="0">
              <a:spcBef>
                <a:spcPts val="0"/>
              </a:spcBef>
              <a:spcAft>
                <a:spcPts val="0"/>
              </a:spcAft>
            </a:pPr>
            <a:r>
              <a:rPr lang="en-US" sz="4000" b="1"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Harry White</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Placer Group </a:t>
            </a:r>
            <a:br>
              <a:rPr lang="en-US" sz="32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Executive Committee Chair </a:t>
            </a:r>
            <a:endParaRPr lang="en-US" sz="11500" b="1" dirty="0"/>
          </a:p>
        </p:txBody>
      </p:sp>
      <p:pic>
        <p:nvPicPr>
          <p:cNvPr id="4" name="Google Shape;56;p13">
            <a:extLst>
              <a:ext uri="{FF2B5EF4-FFF2-40B4-BE49-F238E27FC236}">
                <a16:creationId xmlns:a16="http://schemas.microsoft.com/office/drawing/2014/main" id="{4457B2F6-F9CB-6E93-A1B3-8112D1DA14B4}"/>
              </a:ext>
            </a:extLst>
          </p:cNvPr>
          <p:cNvPicPr/>
          <p:nvPr/>
        </p:nvPicPr>
        <p:blipFill>
          <a:blip r:embed="rId2">
            <a:alphaModFix/>
            <a:extLst>
              <a:ext uri="{28A0092B-C50C-407E-A947-70E740481C1C}">
                <a14:useLocalDpi xmlns:a14="http://schemas.microsoft.com/office/drawing/2010/main" val="0"/>
              </a:ext>
            </a:extLst>
          </a:blip>
          <a:stretch>
            <a:fillRect/>
          </a:stretch>
        </p:blipFill>
        <p:spPr>
          <a:xfrm>
            <a:off x="686134" y="586380"/>
            <a:ext cx="3382527" cy="1594757"/>
          </a:xfrm>
          <a:prstGeom prst="rect">
            <a:avLst/>
          </a:prstGeom>
          <a:noFill/>
          <a:ln w="50800">
            <a:solidFill>
              <a:schemeClr val="bg1"/>
            </a:solidFill>
          </a:ln>
        </p:spPr>
      </p:pic>
      <p:sp>
        <p:nvSpPr>
          <p:cNvPr id="7" name="TextBox 6">
            <a:extLst>
              <a:ext uri="{FF2B5EF4-FFF2-40B4-BE49-F238E27FC236}">
                <a16:creationId xmlns:a16="http://schemas.microsoft.com/office/drawing/2014/main" id="{BA90F525-7845-8C92-436D-21132098AE39}"/>
              </a:ext>
            </a:extLst>
          </p:cNvPr>
          <p:cNvSpPr txBox="1"/>
          <p:nvPr/>
        </p:nvSpPr>
        <p:spPr>
          <a:xfrm>
            <a:off x="887896" y="3100436"/>
            <a:ext cx="10720739" cy="3016210"/>
          </a:xfrm>
          <a:prstGeom prst="rect">
            <a:avLst/>
          </a:prstGeom>
          <a:noFill/>
        </p:spPr>
        <p:txBody>
          <a:bodyPr wrap="square" rtlCol="0">
            <a:spAutoFit/>
          </a:bodyPr>
          <a:lstStyle/>
          <a:p>
            <a:pPr marL="742950" marR="0" lvl="1" indent="-28575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Thanks for participating!</a:t>
            </a:r>
          </a:p>
          <a:p>
            <a:pPr marL="742950" marR="0" lvl="1" indent="-28575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Let’s follow-up on shared goals and projects</a:t>
            </a:r>
          </a:p>
          <a:p>
            <a:pPr marL="742950" marR="0" lvl="1" indent="-28575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By working together, we can coordinate coverage of Placer cities and the county</a:t>
            </a:r>
          </a:p>
        </p:txBody>
      </p:sp>
    </p:spTree>
    <p:extLst>
      <p:ext uri="{BB962C8B-B14F-4D97-AF65-F5344CB8AC3E}">
        <p14:creationId xmlns:p14="http://schemas.microsoft.com/office/powerpoint/2010/main" val="202310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890A57-B7C3-4556-3254-2066F4EAB138}"/>
              </a:ext>
            </a:extLst>
          </p:cNvPr>
          <p:cNvSpPr>
            <a:spLocks noGrp="1"/>
          </p:cNvSpPr>
          <p:nvPr>
            <p:ph sz="half" idx="1"/>
          </p:nvPr>
        </p:nvSpPr>
        <p:spPr>
          <a:xfrm>
            <a:off x="331305" y="1210075"/>
            <a:ext cx="11705446" cy="5596650"/>
          </a:xfrm>
        </p:spPr>
        <p:txBody>
          <a:bodyPr>
            <a:normAutofit fontScale="77500" lnSpcReduction="20000"/>
          </a:bodyPr>
          <a:lstStyle/>
          <a:p>
            <a:r>
              <a:rPr lang="en-US" sz="2400" dirty="0"/>
              <a:t>Sierra Club, national website (membership) </a:t>
            </a:r>
            <a:br>
              <a:rPr lang="en-US" sz="2400" dirty="0"/>
            </a:br>
            <a:r>
              <a:rPr lang="en-US" sz="2400" dirty="0">
                <a:hlinkClick r:id="rId2"/>
              </a:rPr>
              <a:t>https://www.sierraclub.org/</a:t>
            </a:r>
            <a:br>
              <a:rPr lang="en-US" sz="2400" dirty="0"/>
            </a:br>
            <a:endParaRPr lang="en-US" sz="2400" dirty="0"/>
          </a:p>
          <a:p>
            <a:r>
              <a:rPr lang="en-US" sz="2400" dirty="0"/>
              <a:t>Placer Group, Sierra Club   </a:t>
            </a:r>
            <a:br>
              <a:rPr lang="en-US" sz="2400" dirty="0"/>
            </a:br>
            <a:r>
              <a:rPr lang="en-US" sz="2400" dirty="0">
                <a:hlinkClick r:id="rId3"/>
              </a:rPr>
              <a:t>https://www.sierraclub.org/mother-lode/placer</a:t>
            </a:r>
            <a:br>
              <a:rPr lang="en-US" sz="2400" dirty="0"/>
            </a:br>
            <a:endParaRPr lang="en-US" sz="2400" dirty="0"/>
          </a:p>
          <a:p>
            <a:r>
              <a:rPr lang="en-US" sz="2400" dirty="0"/>
              <a:t>Sierra Club hikes, Sacramento and Placer Groups   </a:t>
            </a:r>
            <a:br>
              <a:rPr lang="en-US" sz="2400" dirty="0"/>
            </a:br>
            <a:r>
              <a:rPr lang="en-US" sz="2400" dirty="0">
                <a:solidFill>
                  <a:schemeClr val="bg2">
                    <a:lumMod val="60000"/>
                    <a:lumOff val="40000"/>
                  </a:schemeClr>
                </a:solidFill>
              </a:rPr>
              <a:t>Send request to </a:t>
            </a:r>
            <a:r>
              <a:rPr lang="en-US" sz="2400" dirty="0">
                <a:solidFill>
                  <a:schemeClr val="bg2">
                    <a:lumMod val="60000"/>
                    <a:lumOff val="40000"/>
                  </a:schemeClr>
                </a:solidFill>
                <a:hlinkClick r:id="rId4"/>
              </a:rPr>
              <a:t>placersierraclub@gmail.com</a:t>
            </a:r>
            <a:br>
              <a:rPr lang="en-US" sz="2400" dirty="0">
                <a:solidFill>
                  <a:schemeClr val="bg2">
                    <a:lumMod val="60000"/>
                    <a:lumOff val="40000"/>
                  </a:schemeClr>
                </a:solidFill>
              </a:rPr>
            </a:br>
            <a:endParaRPr lang="en-US" sz="2400" dirty="0">
              <a:solidFill>
                <a:schemeClr val="bg2">
                  <a:lumMod val="60000"/>
                  <a:lumOff val="40000"/>
                </a:schemeClr>
              </a:solidFill>
            </a:endParaRPr>
          </a:p>
          <a:p>
            <a:r>
              <a:rPr lang="en-US" sz="2400" dirty="0"/>
              <a:t>California Native Plant Society, Redbud Chapter </a:t>
            </a:r>
            <a:br>
              <a:rPr lang="en-US" sz="2400" dirty="0"/>
            </a:br>
            <a:r>
              <a:rPr lang="en-US" sz="2400" dirty="0">
                <a:hlinkClick r:id="rId5"/>
              </a:rPr>
              <a:t>https://chapters.cnps.org/redbud/</a:t>
            </a:r>
            <a:br>
              <a:rPr lang="en-US" sz="2400" dirty="0"/>
            </a:br>
            <a:endParaRPr lang="en-US" sz="2400" dirty="0"/>
          </a:p>
          <a:p>
            <a:r>
              <a:rPr lang="en-US" sz="2400" dirty="0"/>
              <a:t>Audubon Society, Foothills Chapter   </a:t>
            </a:r>
            <a:br>
              <a:rPr lang="en-US" sz="2400" dirty="0"/>
            </a:br>
            <a:r>
              <a:rPr lang="en-US" sz="2400" dirty="0">
                <a:hlinkClick r:id="rId6"/>
              </a:rPr>
              <a:t>https://sierrafoothillsaudubon.org/</a:t>
            </a:r>
            <a:br>
              <a:rPr lang="en-US" sz="2400" dirty="0"/>
            </a:br>
            <a:endParaRPr lang="en-US" sz="2400" dirty="0"/>
          </a:p>
          <a:p>
            <a:r>
              <a:rPr lang="en-US" sz="2400" dirty="0"/>
              <a:t>Alliance for Environmental Leadership   </a:t>
            </a:r>
            <a:br>
              <a:rPr lang="en-US" sz="2400" dirty="0"/>
            </a:br>
            <a:r>
              <a:rPr lang="en-US" sz="2400" dirty="0">
                <a:hlinkClick r:id="rId7"/>
              </a:rPr>
              <a:t>https://enviroalliance.org/</a:t>
            </a:r>
            <a:br>
              <a:rPr lang="en-US" sz="2400" dirty="0"/>
            </a:br>
            <a:endParaRPr lang="en-US" sz="2400" dirty="0"/>
          </a:p>
          <a:p>
            <a:r>
              <a:rPr lang="en-US" sz="2400" dirty="0"/>
              <a:t>Save Reason Farms   </a:t>
            </a:r>
            <a:br>
              <a:rPr lang="en-US" sz="2400" dirty="0"/>
            </a:br>
            <a:r>
              <a:rPr lang="en-US" sz="2400" dirty="0">
                <a:hlinkClick r:id="rId8"/>
              </a:rPr>
              <a:t>https://savereasonfarms.org/</a:t>
            </a:r>
            <a:endParaRPr lang="en-US" sz="2400" dirty="0"/>
          </a:p>
        </p:txBody>
      </p:sp>
      <p:sp>
        <p:nvSpPr>
          <p:cNvPr id="7" name="TextBox 6">
            <a:extLst>
              <a:ext uri="{FF2B5EF4-FFF2-40B4-BE49-F238E27FC236}">
                <a16:creationId xmlns:a16="http://schemas.microsoft.com/office/drawing/2014/main" id="{0D5E1A6B-4FFB-DFB8-16EB-BF2454D2F89C}"/>
              </a:ext>
            </a:extLst>
          </p:cNvPr>
          <p:cNvSpPr txBox="1"/>
          <p:nvPr/>
        </p:nvSpPr>
        <p:spPr>
          <a:xfrm>
            <a:off x="781050" y="208099"/>
            <a:ext cx="106299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Resources</a:t>
            </a:r>
            <a:endParaRPr kumimoji="0" lang="en-US" sz="48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872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FF150-9536-32B8-1193-29A5E3B3CB76}"/>
              </a:ext>
            </a:extLst>
          </p:cNvPr>
          <p:cNvSpPr txBox="1"/>
          <p:nvPr/>
        </p:nvSpPr>
        <p:spPr>
          <a:xfrm>
            <a:off x="1034755" y="496920"/>
            <a:ext cx="10375641" cy="6345712"/>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600"/>
              </a:spcAft>
              <a:buClrTx/>
              <a:buSzTx/>
              <a:buFontTx/>
              <a:buNone/>
              <a:tabLst/>
              <a:defRPr/>
            </a:pPr>
            <a:r>
              <a:rPr kumimoji="0" lang="en-US" sz="48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Sierra Club Founded 1892</a:t>
            </a:r>
            <a:r>
              <a:rPr kumimoji="0" lang="en-US" sz="48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571500" marR="0" lvl="0" indent="-571500" algn="l" defTabSz="457200" rtl="0" eaLnBrk="1" fontAlgn="auto" latinLnBrk="0" hangingPunct="1">
              <a:lnSpc>
                <a:spcPct val="100000"/>
              </a:lnSpc>
              <a:spcBef>
                <a:spcPts val="0"/>
              </a:spcBef>
              <a:spcAft>
                <a:spcPts val="12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Oldest, Largest &amp; Most Influential Grassroots </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Environmental Organization in the U.S.</a:t>
            </a:r>
          </a:p>
          <a:p>
            <a:pPr marL="571500" marR="0" lvl="0" indent="-571500" algn="l" defTabSz="457200" rtl="0" eaLnBrk="1" fontAlgn="auto" latinLnBrk="0" hangingPunct="1">
              <a:lnSpc>
                <a:spcPct val="100000"/>
              </a:lnSpc>
              <a:spcBef>
                <a:spcPts val="0"/>
              </a:spcBef>
              <a:spcAft>
                <a:spcPts val="12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Involved in: </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Climate Crisis, Wildlife, Rivers, Forests, Sane Urban Development . . . . .</a:t>
            </a:r>
          </a:p>
          <a:p>
            <a:pPr marL="571500" marR="0" lvl="0" indent="-571500" algn="l" defTabSz="457200" rtl="0" eaLnBrk="1" fontAlgn="auto" latinLnBrk="0" hangingPunct="1">
              <a:lnSpc>
                <a:spcPct val="100000"/>
              </a:lnSpc>
              <a:spcBef>
                <a:spcPts val="0"/>
              </a:spcBef>
              <a:spcAft>
                <a:spcPts val="12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National:  </a:t>
            </a:r>
            <a:r>
              <a:rPr kumimoji="0" lang="en-US" sz="40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3.8 million </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Members &amp; Supporters.</a:t>
            </a:r>
          </a:p>
          <a:p>
            <a:pPr marL="571500" marR="0" lvl="0" indent="-571500" algn="l" defTabSz="457200" rtl="0" eaLnBrk="1" fontAlgn="auto" latinLnBrk="0" hangingPunct="1">
              <a:lnSpc>
                <a:spcPct val="100000"/>
              </a:lnSpc>
              <a:spcBef>
                <a:spcPts val="0"/>
              </a:spcBef>
              <a:spcAft>
                <a:spcPts val="12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Mother Lode Chapter:  </a:t>
            </a:r>
            <a:r>
              <a:rPr kumimoji="0" lang="en-US" sz="40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12,000+</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Members.</a:t>
            </a:r>
          </a:p>
          <a:p>
            <a:pPr marL="571500" marR="0" lvl="0" indent="-571500" algn="l" defTabSz="457200" rtl="0" eaLnBrk="1" fontAlgn="auto" latinLnBrk="0" hangingPunct="1">
              <a:lnSpc>
                <a:spcPct val="100000"/>
              </a:lnSpc>
              <a:spcBef>
                <a:spcPts val="0"/>
              </a:spcBef>
              <a:spcAft>
                <a:spcPts val="12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Placer Group:  </a:t>
            </a:r>
            <a:r>
              <a:rPr kumimoji="0" lang="en-US" sz="40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1,500+</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Members.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991408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F4CF7-894E-01FC-7C26-FEDFFA57A29C}"/>
              </a:ext>
            </a:extLst>
          </p:cNvPr>
          <p:cNvSpPr txBox="1"/>
          <p:nvPr/>
        </p:nvSpPr>
        <p:spPr>
          <a:xfrm>
            <a:off x="781050" y="379078"/>
            <a:ext cx="106299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Mother Lode Chapter of the Sierra Club</a:t>
            </a:r>
            <a:endParaRPr kumimoji="0" lang="en-US" sz="48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EC0DBC4-E46F-6B9D-159C-D0B364A54A0B}"/>
              </a:ext>
            </a:extLst>
          </p:cNvPr>
          <p:cNvSpPr txBox="1"/>
          <p:nvPr/>
        </p:nvSpPr>
        <p:spPr>
          <a:xfrm>
            <a:off x="570888" y="2874735"/>
            <a:ext cx="11050224" cy="707886"/>
          </a:xfrm>
          <a:prstGeom prst="rect">
            <a:avLst/>
          </a:prstGeom>
          <a:noFill/>
        </p:spPr>
        <p:txBody>
          <a:bodyPr wrap="square" rtlCol="0">
            <a:spAutoFit/>
          </a:bodyPr>
          <a:lstStyle/>
          <a:p>
            <a:pPr marL="571500" marR="0" lvl="0" indent="-57150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11 regional groups</a:t>
            </a:r>
          </a:p>
        </p:txBody>
      </p:sp>
      <p:pic>
        <p:nvPicPr>
          <p:cNvPr id="7" name="Picture 6" descr="A map of the state of california&#10;&#10;Description automatically generated">
            <a:extLst>
              <a:ext uri="{FF2B5EF4-FFF2-40B4-BE49-F238E27FC236}">
                <a16:creationId xmlns:a16="http://schemas.microsoft.com/office/drawing/2014/main" id="{A97EFD7A-26E8-0548-627D-5744F9A88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767" y="1210075"/>
            <a:ext cx="5139357" cy="54529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68156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750D4F-2611-1DFA-29AD-0A04BEBDCB7E}"/>
              </a:ext>
            </a:extLst>
          </p:cNvPr>
          <p:cNvSpPr txBox="1"/>
          <p:nvPr/>
        </p:nvSpPr>
        <p:spPr>
          <a:xfrm>
            <a:off x="4164650" y="337520"/>
            <a:ext cx="7298109" cy="6401753"/>
          </a:xfrm>
          <a:prstGeom prst="rect">
            <a:avLst/>
          </a:prstGeom>
          <a:noFill/>
        </p:spPr>
        <p:txBody>
          <a:bodyPr wrap="square" rtlCol="0">
            <a:spAutoFit/>
          </a:bodyPr>
          <a:lstStyle/>
          <a:p>
            <a:pPr algn="r"/>
            <a:r>
              <a:rPr lang="en-US" sz="3200" b="1" dirty="0">
                <a:latin typeface="Google Sans"/>
              </a:rPr>
              <a:t>In </a:t>
            </a:r>
            <a:r>
              <a:rPr lang="en-US" sz="3200" b="1" i="0" dirty="0">
                <a:effectLst/>
                <a:latin typeface="Google Sans"/>
              </a:rPr>
              <a:t>Placer County strong numbers of conservationists reside </a:t>
            </a:r>
            <a:br>
              <a:rPr lang="en-US" sz="3200" b="1" i="0" dirty="0">
                <a:effectLst/>
                <a:latin typeface="Google Sans"/>
              </a:rPr>
            </a:br>
            <a:r>
              <a:rPr lang="en-US" sz="3200" b="1" i="0" dirty="0">
                <a:effectLst/>
                <a:latin typeface="Google Sans"/>
              </a:rPr>
              <a:t>in these cities and town:</a:t>
            </a:r>
          </a:p>
          <a:p>
            <a:pPr algn="l"/>
            <a:endParaRPr lang="en-US" sz="2800" b="0" i="0" dirty="0">
              <a:effectLst/>
              <a:latin typeface="Google Sans"/>
            </a:endParaRPr>
          </a:p>
          <a:p>
            <a:pPr algn="r"/>
            <a:r>
              <a:rPr lang="en-US" sz="2600" i="0" dirty="0">
                <a:effectLst/>
                <a:latin typeface="Google Sans"/>
              </a:rPr>
              <a:t>City of Auburn</a:t>
            </a:r>
            <a:br>
              <a:rPr lang="en-US" sz="2600" i="0" dirty="0">
                <a:effectLst/>
                <a:latin typeface="Google Sans"/>
              </a:rPr>
            </a:br>
            <a:endParaRPr lang="en-US" sz="2600" i="0" dirty="0">
              <a:effectLst/>
              <a:latin typeface="Google Sans"/>
            </a:endParaRPr>
          </a:p>
          <a:p>
            <a:pPr algn="r"/>
            <a:r>
              <a:rPr lang="en-US" sz="2600" i="0" dirty="0">
                <a:effectLst/>
                <a:latin typeface="Google Sans"/>
              </a:rPr>
              <a:t>City of Colfax</a:t>
            </a:r>
            <a:br>
              <a:rPr lang="en-US" sz="2600" i="0" dirty="0">
                <a:effectLst/>
                <a:latin typeface="Google Sans"/>
              </a:rPr>
            </a:br>
            <a:endParaRPr lang="en-US" sz="2600" i="0" dirty="0">
              <a:effectLst/>
              <a:latin typeface="Google Sans"/>
            </a:endParaRPr>
          </a:p>
          <a:p>
            <a:pPr algn="r"/>
            <a:r>
              <a:rPr lang="en-US" sz="2600" i="0" dirty="0">
                <a:effectLst/>
                <a:latin typeface="Google Sans"/>
              </a:rPr>
              <a:t>City of Lincoln</a:t>
            </a:r>
            <a:br>
              <a:rPr lang="en-US" sz="2600" i="0" dirty="0">
                <a:effectLst/>
                <a:latin typeface="Google Sans"/>
              </a:rPr>
            </a:br>
            <a:endParaRPr lang="en-US" sz="2600" i="0" dirty="0">
              <a:effectLst/>
              <a:latin typeface="Google Sans"/>
            </a:endParaRPr>
          </a:p>
          <a:p>
            <a:pPr algn="r"/>
            <a:r>
              <a:rPr lang="en-US" sz="2600" i="0" dirty="0">
                <a:effectLst/>
                <a:latin typeface="Google Sans"/>
              </a:rPr>
              <a:t>City of Roseville</a:t>
            </a:r>
            <a:br>
              <a:rPr lang="en-US" sz="2600" i="0" dirty="0">
                <a:effectLst/>
                <a:latin typeface="Google Sans"/>
              </a:rPr>
            </a:br>
            <a:endParaRPr lang="en-US" sz="2600" i="0" dirty="0">
              <a:effectLst/>
              <a:latin typeface="Google Sans"/>
            </a:endParaRPr>
          </a:p>
          <a:p>
            <a:pPr algn="r"/>
            <a:r>
              <a:rPr lang="en-US" sz="2600" i="0" dirty="0">
                <a:effectLst/>
                <a:latin typeface="Google Sans"/>
              </a:rPr>
              <a:t>City of Rocklin</a:t>
            </a:r>
            <a:br>
              <a:rPr lang="en-US" sz="2600" i="0" dirty="0">
                <a:effectLst/>
                <a:latin typeface="Google Sans"/>
              </a:rPr>
            </a:br>
            <a:endParaRPr lang="en-US" sz="2600" i="0" dirty="0">
              <a:effectLst/>
              <a:latin typeface="Google Sans"/>
            </a:endParaRPr>
          </a:p>
          <a:p>
            <a:pPr algn="r"/>
            <a:r>
              <a:rPr lang="en-US" sz="2600" i="0" dirty="0">
                <a:effectLst/>
                <a:latin typeface="Google Sans"/>
              </a:rPr>
              <a:t>Town of Loomis</a:t>
            </a:r>
            <a:endParaRPr lang="en-US" sz="2600" dirty="0"/>
          </a:p>
        </p:txBody>
      </p:sp>
      <p:pic>
        <p:nvPicPr>
          <p:cNvPr id="8" name="Picture 7" descr="A map of the state of california&#10;&#10;Description automatically generated">
            <a:extLst>
              <a:ext uri="{FF2B5EF4-FFF2-40B4-BE49-F238E27FC236}">
                <a16:creationId xmlns:a16="http://schemas.microsoft.com/office/drawing/2014/main" id="{763C8757-11E4-C654-1F8D-770DC25FF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141" y="305068"/>
            <a:ext cx="5462767" cy="6280316"/>
          </a:xfrm>
          <a:prstGeom prst="rect">
            <a:avLst/>
          </a:prstGeom>
        </p:spPr>
      </p:pic>
    </p:spTree>
    <p:extLst>
      <p:ext uri="{BB962C8B-B14F-4D97-AF65-F5344CB8AC3E}">
        <p14:creationId xmlns:p14="http://schemas.microsoft.com/office/powerpoint/2010/main" val="246360034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4" descr="A close-up of a flag&#10;&#10;Description automatically generated">
            <a:extLst>
              <a:ext uri="{FF2B5EF4-FFF2-40B4-BE49-F238E27FC236}">
                <a16:creationId xmlns:a16="http://schemas.microsoft.com/office/drawing/2014/main" id="{EE4B787A-46CF-1230-811B-F75BA7B30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874" y="1760621"/>
            <a:ext cx="3356679" cy="2085527"/>
          </a:xfrm>
          <a:prstGeom prst="rect">
            <a:avLst/>
          </a:prstGeom>
          <a:effectLst>
            <a:outerShdw blurRad="63500" sx="102000" sy="102000" algn="ctr" rotWithShape="0">
              <a:prstClr val="black">
                <a:alpha val="40000"/>
              </a:prstClr>
            </a:outerShdw>
          </a:effectLst>
        </p:spPr>
      </p:pic>
      <p:pic>
        <p:nvPicPr>
          <p:cNvPr id="4" name="Picture 3" descr="A flag with stars and stripes&#10;&#10;Description automatically generated">
            <a:extLst>
              <a:ext uri="{FF2B5EF4-FFF2-40B4-BE49-F238E27FC236}">
                <a16:creationId xmlns:a16="http://schemas.microsoft.com/office/drawing/2014/main" id="{433A3122-C661-CF36-6187-4DBA9B03E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446" y="4540454"/>
            <a:ext cx="3461108" cy="1821889"/>
          </a:xfrm>
          <a:prstGeom prst="rect">
            <a:avLst/>
          </a:prstGeom>
          <a:effectLst>
            <a:outerShdw blurRad="63500" sx="102000" sy="102000" algn="ctr" rotWithShape="0">
              <a:prstClr val="black">
                <a:alpha val="40000"/>
              </a:prstClr>
            </a:outerShdw>
          </a:effectLst>
        </p:spPr>
      </p:pic>
      <p:pic>
        <p:nvPicPr>
          <p:cNvPr id="5" name="Picture 4" descr="A bear on a flag&#10;&#10;Description automatically generated">
            <a:extLst>
              <a:ext uri="{FF2B5EF4-FFF2-40B4-BE49-F238E27FC236}">
                <a16:creationId xmlns:a16="http://schemas.microsoft.com/office/drawing/2014/main" id="{D8FB16C8-F4BA-44A5-E9C8-6D8853117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449" y="1766034"/>
            <a:ext cx="3125733" cy="2080114"/>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D181F3C5-0F10-D040-1D77-F747ED92A53C}"/>
              </a:ext>
            </a:extLst>
          </p:cNvPr>
          <p:cNvSpPr txBox="1">
            <a:spLocks/>
          </p:cNvSpPr>
          <p:nvPr/>
        </p:nvSpPr>
        <p:spPr>
          <a:xfrm>
            <a:off x="145991" y="87905"/>
            <a:ext cx="11900017" cy="1325563"/>
          </a:xfrm>
          <a:prstGeom prst="rect">
            <a:avLst/>
          </a:prstGeom>
        </p:spPr>
        <p:txBody>
          <a:bodyPr>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b="1">
                <a:solidFill>
                  <a:schemeClr val="tx1"/>
                </a:solidFill>
              </a:rPr>
              <a:t>Placer County, California</a:t>
            </a:r>
            <a:endParaRPr lang="en-US" sz="6600" b="1" dirty="0">
              <a:solidFill>
                <a:schemeClr val="tx1"/>
              </a:solidFill>
            </a:endParaRPr>
          </a:p>
        </p:txBody>
      </p:sp>
    </p:spTree>
    <p:extLst>
      <p:ext uri="{BB962C8B-B14F-4D97-AF65-F5344CB8AC3E}">
        <p14:creationId xmlns:p14="http://schemas.microsoft.com/office/powerpoint/2010/main" val="30758594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5B6A-EFD0-E1D7-CB30-06E5C6F4E0DA}"/>
              </a:ext>
            </a:extLst>
          </p:cNvPr>
          <p:cNvSpPr>
            <a:spLocks noGrp="1"/>
          </p:cNvSpPr>
          <p:nvPr>
            <p:ph type="ctrTitle"/>
          </p:nvPr>
        </p:nvSpPr>
        <p:spPr>
          <a:xfrm>
            <a:off x="5128015" y="638341"/>
            <a:ext cx="3977836" cy="1465012"/>
          </a:xfrm>
        </p:spPr>
        <p:txBody>
          <a:bodyPr/>
          <a:lstStyle/>
          <a:p>
            <a:pPr marL="0" marR="0">
              <a:spcBef>
                <a:spcPts val="0"/>
              </a:spcBef>
              <a:spcAft>
                <a:spcPts val="0"/>
              </a:spcAft>
            </a:pPr>
            <a:r>
              <a:rPr lang="en-US" sz="4000" b="1" kern="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Barry Grimm</a:t>
            </a:r>
            <a:br>
              <a:rPr lang="en-US" sz="32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Executive Committee </a:t>
            </a:r>
            <a:br>
              <a:rPr lang="en-US" sz="2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Membership Chair</a:t>
            </a:r>
            <a:endParaRPr lang="en-US" sz="11500" b="1" dirty="0"/>
          </a:p>
        </p:txBody>
      </p:sp>
      <p:sp>
        <p:nvSpPr>
          <p:cNvPr id="7" name="TextBox 6">
            <a:extLst>
              <a:ext uri="{FF2B5EF4-FFF2-40B4-BE49-F238E27FC236}">
                <a16:creationId xmlns:a16="http://schemas.microsoft.com/office/drawing/2014/main" id="{BA90F525-7845-8C92-436D-21132098AE39}"/>
              </a:ext>
            </a:extLst>
          </p:cNvPr>
          <p:cNvSpPr txBox="1"/>
          <p:nvPr/>
        </p:nvSpPr>
        <p:spPr>
          <a:xfrm>
            <a:off x="1223885" y="2871619"/>
            <a:ext cx="9933472"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My Role:</a:t>
            </a:r>
            <a:endParaRPr kumimoji="0" lang="en-US" sz="48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Keep Our Membership Growing.</a:t>
            </a:r>
          </a:p>
          <a:p>
            <a:pPr marL="742950" marR="0" lvl="1" indent="-28575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Help Identify Members That Want the Next Level of Involvement.</a:t>
            </a:r>
            <a:endPar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3" name="Group 2">
            <a:extLst>
              <a:ext uri="{FF2B5EF4-FFF2-40B4-BE49-F238E27FC236}">
                <a16:creationId xmlns:a16="http://schemas.microsoft.com/office/drawing/2014/main" id="{25D8509C-E5A9-DD49-E8EA-93CE046BD707}"/>
              </a:ext>
            </a:extLst>
          </p:cNvPr>
          <p:cNvGrpSpPr>
            <a:grpSpLocks/>
          </p:cNvGrpSpPr>
          <p:nvPr/>
        </p:nvGrpSpPr>
        <p:grpSpPr bwMode="auto">
          <a:xfrm>
            <a:off x="637563" y="645952"/>
            <a:ext cx="3741489" cy="1308270"/>
            <a:chOff x="7410" y="13403"/>
            <a:chExt cx="3878" cy="1275"/>
          </a:xfrm>
        </p:grpSpPr>
        <p:sp>
          <p:nvSpPr>
            <p:cNvPr id="5" name="Rectangle 4">
              <a:extLst>
                <a:ext uri="{FF2B5EF4-FFF2-40B4-BE49-F238E27FC236}">
                  <a16:creationId xmlns:a16="http://schemas.microsoft.com/office/drawing/2014/main" id="{9D9B751F-4F16-4874-4BE0-80CD98FFDF24}"/>
                </a:ext>
              </a:extLst>
            </p:cNvPr>
            <p:cNvSpPr>
              <a:spLocks noChangeArrowheads="1"/>
            </p:cNvSpPr>
            <p:nvPr/>
          </p:nvSpPr>
          <p:spPr bwMode="auto">
            <a:xfrm>
              <a:off x="7410" y="13403"/>
              <a:ext cx="3878" cy="1275"/>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 name="Group 5">
              <a:extLst>
                <a:ext uri="{FF2B5EF4-FFF2-40B4-BE49-F238E27FC236}">
                  <a16:creationId xmlns:a16="http://schemas.microsoft.com/office/drawing/2014/main" id="{36DE6877-F80F-E2AD-560C-72EAB1945FC8}"/>
                </a:ext>
              </a:extLst>
            </p:cNvPr>
            <p:cNvGrpSpPr>
              <a:grpSpLocks/>
            </p:cNvGrpSpPr>
            <p:nvPr/>
          </p:nvGrpSpPr>
          <p:grpSpPr bwMode="auto">
            <a:xfrm>
              <a:off x="7606" y="13581"/>
              <a:ext cx="3487" cy="999"/>
              <a:chOff x="0" y="0"/>
              <a:chExt cx="2321560" cy="601281"/>
            </a:xfrm>
          </p:grpSpPr>
          <p:pic>
            <p:nvPicPr>
              <p:cNvPr id="8" name="Google Shape;58;p13">
                <a:extLst>
                  <a:ext uri="{FF2B5EF4-FFF2-40B4-BE49-F238E27FC236}">
                    <a16:creationId xmlns:a16="http://schemas.microsoft.com/office/drawing/2014/main" id="{9F66EB4F-DC06-0D93-81D5-3CAD4AAFD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21560" cy="52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a:extLst>
                  <a:ext uri="{FF2B5EF4-FFF2-40B4-BE49-F238E27FC236}">
                    <a16:creationId xmlns:a16="http://schemas.microsoft.com/office/drawing/2014/main" id="{6EFA7125-49A0-E88D-9C8B-8BE5C1EBC3AC}"/>
                  </a:ext>
                </a:extLst>
              </p:cNvPr>
              <p:cNvSpPr txBox="1">
                <a:spLocks noChangeArrowheads="1"/>
              </p:cNvSpPr>
              <p:nvPr/>
            </p:nvSpPr>
            <p:spPr bwMode="auto">
              <a:xfrm>
                <a:off x="516835" y="318071"/>
                <a:ext cx="1362075" cy="283210"/>
              </a:xfrm>
              <a:prstGeom prst="rect">
                <a:avLst/>
              </a:prstGeom>
              <a:solidFill>
                <a:srgbClr val="FFFFFF"/>
              </a:solidFill>
              <a:ln w="9525">
                <a:solidFill>
                  <a:srgbClr val="FFFFFF"/>
                </a:solidFill>
                <a:miter lim="800000"/>
                <a:headEnd/>
                <a:tailEnd/>
              </a:ln>
            </p:spPr>
            <p:txBody>
              <a:bodyPr rot="0" vert="horz" wrap="square" lIns="91440" tIns="45720" rIns="91440" bIns="45720" anchor="t" anchorCtr="0" upright="1">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Placer Group</a:t>
                </a:r>
                <a:endParaRPr kumimoji="0" lang="en-US" sz="24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266508186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F4CF7-894E-01FC-7C26-FEDFFA57A29C}"/>
              </a:ext>
            </a:extLst>
          </p:cNvPr>
          <p:cNvSpPr txBox="1"/>
          <p:nvPr/>
        </p:nvSpPr>
        <p:spPr>
          <a:xfrm>
            <a:off x="781050" y="379078"/>
            <a:ext cx="10629900" cy="62940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What’s The Membership Plan?</a:t>
            </a:r>
            <a:endParaRPr kumimoji="0" lang="en-US" sz="4800" b="0"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1</a:t>
            </a:r>
            <a:r>
              <a:rPr kumimoji="0" lang="en-US" sz="4000" b="1" i="0" u="none" strike="noStrike" kern="1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st</a:t>
            </a: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Up – Tonight </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we Enjoy </a:t>
            </a:r>
            <a:r>
              <a:rPr kumimoji="0" lang="en-US" sz="40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Pizza</a:t>
            </a: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Together!!</a:t>
            </a:r>
          </a:p>
          <a:p>
            <a:pPr marL="571500" marR="0" lvl="0" indent="-57150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sng"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More</a:t>
            </a: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Pizza/Programs </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0"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Need Speaker Ideas.</a:t>
            </a:r>
          </a:p>
          <a:p>
            <a:pPr marL="571500" marR="0" lvl="0" indent="-57150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Earth Day Booth </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at Sierra College (April 25) – 			</a:t>
            </a:r>
            <a:r>
              <a:rPr kumimoji="0" lang="en-US" sz="4000" b="0"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Need a Volunteer.</a:t>
            </a:r>
          </a:p>
          <a:p>
            <a:pPr marL="571500" marR="0" lvl="0" indent="-571500" algn="l" defTabSz="457200" rtl="0" eaLnBrk="1" fontAlgn="auto" latinLnBrk="0" hangingPunct="1">
              <a:lnSpc>
                <a:spcPct val="100000"/>
              </a:lnSpc>
              <a:spcBef>
                <a:spcPts val="0"/>
              </a:spcBef>
              <a:spcAft>
                <a:spcPts val="1800"/>
              </a:spcAft>
              <a:buClr>
                <a:srgbClr val="FFC000"/>
              </a:buClr>
              <a:buSzTx/>
              <a:buFont typeface="Arial" panose="020B0604020202020204" pitchFamily="34" charset="0"/>
              <a:buChar char="•"/>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Booths </a:t>
            </a:r>
            <a:r>
              <a:rPr kumimoji="0" lang="en-US" sz="40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at Local Farmer’s Markets Year-Round –  		</a:t>
            </a:r>
            <a:r>
              <a:rPr kumimoji="0" lang="en-US" sz="4000" b="0"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Need Volunteers.</a:t>
            </a:r>
          </a:p>
          <a:p>
            <a:pPr marL="0" marR="0" lvl="0" indent="0" algn="l" defTabSz="457200" rtl="0" eaLnBrk="1" fontAlgn="auto" latinLnBrk="0" hangingPunct="1">
              <a:lnSpc>
                <a:spcPct val="100000"/>
              </a:lnSpc>
              <a:spcBef>
                <a:spcPts val="0"/>
              </a:spcBef>
              <a:spcAft>
                <a:spcPts val="1800"/>
              </a:spcAft>
              <a:buClr>
                <a:srgbClr val="FFC000"/>
              </a:buClr>
              <a:buSzTx/>
              <a:buFontTx/>
              <a:buNone/>
              <a:tabLst/>
              <a:defRPr/>
            </a:pPr>
            <a:r>
              <a:rPr kumimoji="0" lang="en-US" sz="40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000" b="1" i="1"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 . . . More</a:t>
            </a:r>
            <a:r>
              <a:rPr kumimoji="0" lang="en-US" sz="4000" b="1" i="0" u="none" strike="noStrike" kern="100" cap="none" spc="0" normalizeH="0" baseline="0" noProof="0" dirty="0">
                <a:ln>
                  <a:noFill/>
                </a:ln>
                <a:solidFill>
                  <a:srgbClr val="FFC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30228009"/>
      </p:ext>
    </p:extLst>
  </p:cSld>
  <p:clrMapOvr>
    <a:masterClrMapping/>
  </p:clrMapOvr>
  <p:transition spd="slow">
    <p:fade/>
  </p:transition>
</p:sld>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5309</TotalTime>
  <Words>2008</Words>
  <Application>Microsoft Office PowerPoint</Application>
  <PresentationFormat>Widescreen</PresentationFormat>
  <Paragraphs>169</Paragraphs>
  <Slides>39</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Arial</vt:lpstr>
      <vt:lpstr>Calibri</vt:lpstr>
      <vt:lpstr>Century Gothic</vt:lpstr>
      <vt:lpstr>Franklin Gothic Book</vt:lpstr>
      <vt:lpstr>Gill Sans MT</vt:lpstr>
      <vt:lpstr>Google Sans</vt:lpstr>
      <vt:lpstr>Goudy Old Style</vt:lpstr>
      <vt:lpstr>Symbol</vt:lpstr>
      <vt:lpstr>Wingdings</vt:lpstr>
      <vt:lpstr>Wingdings 3</vt:lpstr>
      <vt:lpstr>1_Office Theme</vt:lpstr>
      <vt:lpstr>Ion</vt:lpstr>
      <vt:lpstr>PowerPoint Presentation</vt:lpstr>
      <vt:lpstr>PowerPoint Presentation</vt:lpstr>
      <vt:lpstr>Harry White Placer Group  - Executive Committee Chair </vt:lpstr>
      <vt:lpstr>PowerPoint Presentation</vt:lpstr>
      <vt:lpstr>PowerPoint Presentation</vt:lpstr>
      <vt:lpstr>PowerPoint Presentation</vt:lpstr>
      <vt:lpstr>PowerPoint Presentation</vt:lpstr>
      <vt:lpstr>Barry Grimm - Executive Committee  - Membership Chair</vt:lpstr>
      <vt:lpstr>PowerPoint Presentation</vt:lpstr>
      <vt:lpstr>PowerPoint Presentation</vt:lpstr>
      <vt:lpstr>PowerPoint Presentation</vt:lpstr>
      <vt:lpstr>Placer Group Outings</vt:lpstr>
      <vt:lpstr>OUTINGS PROGRAM</vt:lpstr>
      <vt:lpstr>OUTINGS CO-CHAIRS</vt:lpstr>
      <vt:lpstr>PowerPoint Presentation</vt:lpstr>
      <vt:lpstr>Want to join us?</vt:lpstr>
      <vt:lpstr>PowerPoint Presentation</vt:lpstr>
      <vt:lpstr>PowerPoint Presentation</vt:lpstr>
      <vt:lpstr>Marcus Ledergerber - Executive Committee  - Technology Chair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Harry White Placer Group  - Executive Committee Chair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Sierra Club Mother Lode</dc:title>
  <dc:creator>marcus.ledergerber ediscoverypeople.com</dc:creator>
  <cp:lastModifiedBy>marcus.ledergerber ediscoverypeople.com</cp:lastModifiedBy>
  <cp:revision>95</cp:revision>
  <dcterms:created xsi:type="dcterms:W3CDTF">2024-03-08T17:20:54Z</dcterms:created>
  <dcterms:modified xsi:type="dcterms:W3CDTF">2024-03-21T22:55:34Z</dcterms:modified>
</cp:coreProperties>
</file>