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64FF-CE2F-3EE0-2447-211AEB226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28E39-8615-FE24-5C1B-551748A71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85934-4CC7-5977-7464-73E6D950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187EA-9AF7-B0ED-4B15-D025688D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59633-EDD3-F3C1-363A-24C29DD6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D4F0-B70E-8DEA-55D1-3DFA0EA8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10113-ED8E-FC7F-70A3-5EFFC32C6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62D31-8BF0-3F7F-17E9-4F136FA1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ADDF8-FA7A-0DBB-9B1A-34AA284E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E3E6A-26E1-D124-A612-DEE38EF2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6DFD1-1787-A357-E6FE-50E418C58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D9E43-C750-786F-B062-7A7EB34DD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CD83F-4779-D6AF-FB18-531F8A5D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BB2D6-AFB8-400D-667C-9A5E70A5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640EE-9718-63F5-11CA-607E20DB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8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850EC-A314-C9D3-0891-7E244339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FDC8-5C82-4489-0039-DD11B1C0F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24AB9-E810-5AB8-DD3F-E5EF90F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E36DF-7F0B-756A-F565-FFF8AF1B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F7D2-2699-081D-5A44-D99CEE58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C69F-1F2F-4DCF-5B03-AA0BC5D9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DF851-EB56-A773-BB01-1DEE548D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715C1-ECF7-5107-F822-7F4BE0D3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D2E8-EEBA-B28A-F911-B3C1C44C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1D19B-4906-8893-0FE2-5C839EE8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7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F6C3-3B64-D095-2338-6A1798EB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1126-F638-1444-0C22-FBA7A38D1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6A8E5-AD9F-3012-DB18-025D6DCD2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5DDE3-14BB-2A6E-147E-09289731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00DDC-3A23-B746-C348-8D63C92A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FB556-DA63-7D06-CB8C-DC52D871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88AA-CE15-5126-EA5B-8E0BA362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9586B-6415-70EF-11CD-8ADAF6551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2F22F-3530-65C3-8BE9-B45BD9747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C428E-EEBB-2BE8-3E1C-7216A2F22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B31D0-CAB5-156A-5770-98C01F95F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3B1250-6849-4807-B437-03519433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CDD79-0091-26C0-B439-233B370A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115BE-32EF-A45B-EAC7-97CE5EDF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4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DB081-716A-5164-095A-67F39A70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E9902-BADB-9BE0-908C-F1981C75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16505-C492-4004-80C4-1963C050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6E6C3-9C44-E400-0890-CF23A6A6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1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3EDF4-8543-A42D-07E0-2EA89380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4DB03-A402-2642-6B06-307822F5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B0BF-D30D-4038-7DD5-F3B605D9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9256-152A-D572-0047-5C5240B6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AE826-0519-164F-972F-7D1E6792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F1791-7804-FF75-8013-078E1F6FA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0FCFA-45A6-D6AA-9A57-1EF6C7E1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E7629-BCF3-F58F-6A6F-24A57F32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B604C-500C-5E73-00F9-52F23893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9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87A0-E3D3-7A62-7432-8B888CD3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0BBFA-720F-A4CD-9CE8-5A5C97175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6FED4-5031-82CC-1D22-CBC841714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C7755-6EA1-7909-7A99-4E6BA29B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CF0EF-CF29-67CD-463F-AF1B6949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A23F2-BD1C-268C-63BB-A82DC1F6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AD72B-9A0B-E892-A612-59442B12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BCDD3-4369-AAF4-8356-BF5FC4284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884CC-F15E-B396-1FC0-41C1D878A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170749-A8AC-4165-8F00-F3405C523EA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98FD4-388B-69FE-F47E-351591F83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0F250-5D32-69E8-D5E1-4E663CF0E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A0E9D0-B3B8-4D4E-8BE6-A3E7F669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3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3381-1703-78B1-7AE7-ABD882404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05469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Data Centers </a:t>
            </a:r>
            <a:br>
              <a:rPr lang="en-US" b="1" dirty="0"/>
            </a:br>
            <a:r>
              <a:rPr lang="en-US" b="1" dirty="0"/>
              <a:t>and the Failure to Communicate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0FC97-B97A-EFDA-5F93-B9199AF19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5848"/>
            <a:ext cx="9144000" cy="190195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b="1" dirty="0"/>
              <a:t>Judy Pedersen, At-large, Candidate for BOCC</a:t>
            </a:r>
          </a:p>
          <a:p>
            <a:r>
              <a:rPr lang="en-US" sz="3200" b="1" dirty="0"/>
              <a:t>Sierra Club Information Session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285EC-2B4E-E298-5C19-C12D2F7C59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2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15BE-CB6E-0B5B-3C46-475F9435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The Real Issue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E051AA-034B-BCEF-58D5-D0322EB1B6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388" y="1825626"/>
            <a:ext cx="5301574" cy="435133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6B74A-B589-8B98-34F4-D59073F3DA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TRUST IS GONE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The industry’s greatest challenge is no longer finding land or power.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Industry’s greatest challenge is rebuilding trust.</a:t>
            </a:r>
          </a:p>
        </p:txBody>
      </p:sp>
    </p:spTree>
    <p:extLst>
      <p:ext uri="{BB962C8B-B14F-4D97-AF65-F5344CB8AC3E}">
        <p14:creationId xmlns:p14="http://schemas.microsoft.com/office/powerpoint/2010/main" val="106612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9CE1-0911-BD46-728B-721CA6F2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0AB6B-4EFB-8210-8E0D-6C8E4EA33D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What we've got here is failure to communicate.”</a:t>
            </a:r>
          </a:p>
          <a:p>
            <a:r>
              <a:rPr lang="en-US" dirty="0"/>
              <a:t>— Cool Hand Luke (1967)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C6BB05-04B3-28D0-9AF4-3EC08FFE45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7809" y="365125"/>
            <a:ext cx="4950381" cy="5811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203439-4F01-2AB6-1EC2-D19DC21EE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561" y="681039"/>
            <a:ext cx="3695792" cy="1887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48166B-9EFE-60F8-A5AD-9EC601021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47" y="1521373"/>
            <a:ext cx="4607668" cy="30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7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E123-7AE8-C3C0-DF30-00BE40F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Why Listen To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1A6E-28A6-302F-7C74-8C122F70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6927"/>
          </a:xfrm>
        </p:spPr>
        <p:txBody>
          <a:bodyPr/>
          <a:lstStyle/>
          <a:p>
            <a:r>
              <a:rPr lang="en-US" sz="4400" b="1" dirty="0"/>
              <a:t>30 years in Public Communications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Public engagement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Community outreach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Municipal bond campaigns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Parks and  land acquisitions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First Amendment rights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Crisis Communications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6"/>
                </a:solidFill>
              </a:rPr>
              <a:t>Endorsed by Sierra Club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16320-AB2A-533A-DCB2-FAA7A05E8F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749808"/>
            <a:ext cx="4636008" cy="5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7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F4EB-EC37-2520-FCF4-A5789213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3736"/>
            <a:ext cx="3932237" cy="1883664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Industry’s Communication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E5739-E090-6986-6EF7-9AE852D89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4936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000" b="1" dirty="0"/>
              <a:t>The Core Problem</a:t>
            </a:r>
          </a:p>
          <a:p>
            <a:r>
              <a:rPr lang="en-US" sz="2800" b="1" dirty="0"/>
              <a:t>Developers emphasize :</a:t>
            </a:r>
          </a:p>
          <a:p>
            <a:pPr lvl="1"/>
            <a:r>
              <a:rPr lang="en-US" sz="2400" b="1" dirty="0"/>
              <a:t>Tax revenue</a:t>
            </a:r>
          </a:p>
          <a:p>
            <a:pPr lvl="1"/>
            <a:r>
              <a:rPr lang="en-US" sz="2400" b="1" dirty="0"/>
              <a:t>Eco Benefits </a:t>
            </a:r>
          </a:p>
          <a:p>
            <a:pPr lvl="1"/>
            <a:r>
              <a:rPr lang="en-US" sz="2400" b="1" dirty="0"/>
              <a:t>Technology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ptos" panose="02110004020202020204"/>
              </a:rPr>
              <a:t>Communities worry about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110004020202020204"/>
              </a:rPr>
              <a:t>Water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Electricity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110004020202020204"/>
              </a:rPr>
              <a:t>Noise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Environment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110004020202020204"/>
              </a:rPr>
              <a:t>Quality of life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Transparency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218B6-3FAE-EF0B-647F-0FA41AAF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626864"/>
          </a:xfr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Aptos Black" panose="020B0004020202020204" pitchFamily="34" charset="0"/>
              </a:rPr>
              <a:t>DATA CENTERS </a:t>
            </a:r>
          </a:p>
          <a:p>
            <a:pPr algn="ctr"/>
            <a:endParaRPr lang="en-US" sz="2000" dirty="0">
              <a:latin typeface="Aptos Black" panose="020B0004020202020204" pitchFamily="34" charset="0"/>
            </a:endParaRPr>
          </a:p>
          <a:p>
            <a:pPr algn="ctr"/>
            <a:endParaRPr lang="en-US" sz="2000" dirty="0">
              <a:latin typeface="Aptos Black" panose="020B0004020202020204" pitchFamily="34" charset="0"/>
            </a:endParaRPr>
          </a:p>
          <a:p>
            <a:pPr algn="ctr"/>
            <a:endParaRPr lang="en-US" sz="2000" dirty="0">
              <a:latin typeface="Aptos Black" panose="020B0004020202020204" pitchFamily="34" charset="0"/>
            </a:endParaRPr>
          </a:p>
          <a:p>
            <a:pPr algn="ctr"/>
            <a:endParaRPr lang="en-US" sz="2000" dirty="0">
              <a:latin typeface="Aptos Black" panose="020B0004020202020204" pitchFamily="34" charset="0"/>
            </a:endParaRPr>
          </a:p>
          <a:p>
            <a:pPr algn="ctr"/>
            <a:r>
              <a:rPr lang="en-US" sz="2000" dirty="0">
                <a:latin typeface="Aptos Black" panose="020B0004020202020204" pitchFamily="34" charset="0"/>
              </a:rPr>
              <a:t>VERSUS</a:t>
            </a:r>
          </a:p>
          <a:p>
            <a:pPr algn="ctr"/>
            <a:endParaRPr lang="en-US" sz="2000" dirty="0">
              <a:latin typeface="Aptos Black" panose="020B0004020202020204" pitchFamily="34" charset="0"/>
            </a:endParaRPr>
          </a:p>
          <a:p>
            <a:pPr algn="ctr"/>
            <a:endParaRPr lang="en-US" sz="2000" dirty="0">
              <a:latin typeface="Aptos Black" panose="020B0004020202020204" pitchFamily="34" charset="0"/>
            </a:endParaRPr>
          </a:p>
          <a:p>
            <a:pPr algn="ctr"/>
            <a:endParaRPr lang="en-US" sz="2000" dirty="0">
              <a:latin typeface="Aptos Black" panose="020B0004020202020204" pitchFamily="34" charset="0"/>
            </a:endParaRPr>
          </a:p>
          <a:p>
            <a:pPr algn="ctr"/>
            <a:endParaRPr lang="en-US" sz="2000" dirty="0">
              <a:latin typeface="Aptos Black" panose="020B0004020202020204" pitchFamily="34" charset="0"/>
            </a:endParaRPr>
          </a:p>
          <a:p>
            <a:pPr algn="ctr"/>
            <a:r>
              <a:rPr lang="en-US" sz="2000" dirty="0">
                <a:latin typeface="Aptos Black" panose="020B0004020202020204" pitchFamily="34" charset="0"/>
              </a:rPr>
              <a:t>COMMUNITY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DC4BE-D2F2-22FE-10C3-08A1173E2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2459736"/>
            <a:ext cx="3575304" cy="1627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344FB-C95F-76E1-CDD5-1AA20C302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1" y="4361688"/>
            <a:ext cx="3575304" cy="17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9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E123-7AE8-C3C0-DF30-00BE40F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The World Has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1A6E-28A6-302F-7C74-8C122F70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15000" cy="4876927"/>
          </a:xfrm>
        </p:spPr>
        <p:txBody>
          <a:bodyPr>
            <a:normAutofit/>
          </a:bodyPr>
          <a:lstStyle/>
          <a:p>
            <a:r>
              <a:rPr lang="en-US" sz="3600" b="1" dirty="0"/>
              <a:t>Social Media Changed Everything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/>
              <a:t>Facebook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/>
              <a:t>LinkedIn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/>
              <a:t>X/Twitter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/>
              <a:t>TikTok</a:t>
            </a:r>
          </a:p>
          <a:p>
            <a:pPr>
              <a:buNone/>
            </a:pPr>
            <a:r>
              <a:rPr lang="en-US" sz="24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“Citizens are no longer passive participants. They drive the conversation.”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16320-AB2A-533A-DCB2-FAA7A05E8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45" y="1690688"/>
            <a:ext cx="5875855" cy="46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7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E123-7AE8-C3C0-DF30-00BE40F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/>
              <a:t>Citizen Activism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1A6E-28A6-302F-7C74-8C122F70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15000" cy="4876927"/>
          </a:xfrm>
        </p:spPr>
        <p:txBody>
          <a:bodyPr>
            <a:normAutofit/>
          </a:bodyPr>
          <a:lstStyle/>
          <a:p>
            <a:r>
              <a:rPr lang="en-US" sz="3600" b="1" dirty="0"/>
              <a:t>Communities Are Organizing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Local activists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Community groups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Online networks</a:t>
            </a:r>
          </a:p>
        </p:txBody>
      </p:sp>
      <p:pic>
        <p:nvPicPr>
          <p:cNvPr id="6" name="No Data Center Sig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50" y="4175000"/>
            <a:ext cx="3487500" cy="232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C0C738-1D08-9D81-C597-B72A5896F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187" y="1584627"/>
            <a:ext cx="4443434" cy="25903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4697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8EBF-E0D5-4FDF-60B8-3E2CE7B2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			A National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19C1B-4804-BFA4-B2B5-E131DB495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400000" cy="4876927"/>
          </a:xfrm>
        </p:spPr>
        <p:txBody>
          <a:bodyPr>
            <a:normAutofit/>
          </a:bodyPr>
          <a:lstStyle/>
          <a:p>
            <a:r>
              <a:rPr lang="en-US" sz="3600" b="1"/>
              <a:t>Opposition Is Growing Nationwide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/>
              <a:t>Virginia activism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/>
              <a:t>Texas regulations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/>
              <a:t>Maryland legislation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/>
              <a:t>Delayed and cancelled projects</a:t>
            </a:r>
          </a:p>
        </p:txBody>
      </p:sp>
      <p:pic>
        <p:nvPicPr>
          <p:cNvPr id="5" name="US 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000" y="2802000"/>
            <a:ext cx="5300000" cy="2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8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0E01-C0C8-ACF1-C39E-B55FE98B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Not a Partisan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327" y="1690688"/>
            <a:ext cx="5400000" cy="4642019"/>
          </a:xfr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Both Republicans and Democrats Agree on One These Things:</a:t>
            </a:r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/>
              <a:t>Increased </a:t>
            </a:r>
            <a:r>
              <a:rPr lang="en-US" b="1" dirty="0"/>
              <a:t>e</a:t>
            </a:r>
            <a:r>
              <a:rPr lang="en-US" sz="2400" b="1" dirty="0"/>
              <a:t>nergy demand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/>
              <a:t>Environmental impacts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/>
              <a:t> Infrastructure costs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/>
              <a:t>Need for </a:t>
            </a:r>
            <a:r>
              <a:rPr lang="en-US" b="1" dirty="0"/>
              <a:t>l</a:t>
            </a:r>
            <a:r>
              <a:rPr lang="en-US" sz="2400" b="1" dirty="0"/>
              <a:t>ocal control</a:t>
            </a:r>
          </a:p>
        </p:txBody>
      </p:sp>
      <p:pic>
        <p:nvPicPr>
          <p:cNvPr id="5" name="Red and Blue States 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59" y="2222370"/>
            <a:ext cx="5300000" cy="2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7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E123-7AE8-C3C0-DF30-00BE40F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5400" b="1" dirty="0"/>
              <a:t>The Questions Residents Keep Asking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1A6E-28A6-302F-7C74-8C122F70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000" y="1825624"/>
            <a:ext cx="5400000" cy="4876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Who Pays?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Can families afford higher electric bills?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Will the grid remain reliable?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Will infrastructure keep pace?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Will local benefits match the promises?</a:t>
            </a:r>
          </a:p>
        </p:txBody>
      </p:sp>
      <p:pic>
        <p:nvPicPr>
          <p:cNvPr id="6" name="Electric Bi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50" y="1700000"/>
            <a:ext cx="3487500" cy="2325000"/>
          </a:xfrm>
          <a:prstGeom prst="rect">
            <a:avLst/>
          </a:prstGeom>
        </p:spPr>
      </p:pic>
      <p:pic>
        <p:nvPicPr>
          <p:cNvPr id="7" name="Power Gri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50" y="4175000"/>
            <a:ext cx="3487500" cy="23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7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/>
              <a:t>Why People Oppose Data Centers</a:t>
            </a:r>
          </a:p>
        </p:txBody>
      </p:sp>
      <p:sp>
        <p:nvSpPr>
          <p:cNvPr id="4" name="Subheading"/>
          <p:cNvSpPr>
            <a:spLocks noGrp="1"/>
          </p:cNvSpPr>
          <p:nvPr/>
        </p:nvSpPr>
        <p:spPr>
          <a:xfrm>
            <a:off x="838200" y="1620000"/>
            <a:ext cx="10515600" cy="600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ctr"/>
            <a:r>
              <a:rPr lang="en-US" sz="3200" b="1"/>
              <a:t>The Major Concerns</a:t>
            </a:r>
          </a:p>
        </p:txBody>
      </p:sp>
      <p:pic>
        <p:nvPicPr>
          <p:cNvPr id="10" name="Icon Electricity costs"/>
          <p:cNvPicPr>
            <a:picLocks noChangeAspect="1"/>
          </p:cNvPicPr>
          <p:nvPr/>
        </p:nvPicPr>
        <p:blipFill>
          <a:blip r:embed="rId2">
            <a:duotone>
              <a:srgbClr val="F39C12"/>
              <a:srgbClr val="FFFFFF"/>
            </a:duotone>
          </a:blip>
          <a:stretch>
            <a:fillRect/>
          </a:stretch>
        </p:blipFill>
        <p:spPr>
          <a:xfrm>
            <a:off x="949000" y="2380000"/>
            <a:ext cx="1150000" cy="1150000"/>
          </a:xfrm>
          <a:prstGeom prst="rect">
            <a:avLst/>
          </a:prstGeom>
        </p:spPr>
      </p:pic>
      <p:sp>
        <p:nvSpPr>
          <p:cNvPr id="11" name="Label Electricity costs"/>
          <p:cNvSpPr>
            <a:spLocks noGrp="1"/>
          </p:cNvSpPr>
          <p:nvPr/>
        </p:nvSpPr>
        <p:spPr>
          <a:xfrm>
            <a:off x="124000" y="3560000"/>
            <a:ext cx="2800000" cy="700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ctr"/>
            <a:r>
              <a:rPr lang="en-US" sz="1600" b="1">
                <a:solidFill>
                  <a:srgbClr val="F39C12"/>
                </a:solidFill>
              </a:rPr>
              <a:t>Electricity costs</a:t>
            </a:r>
          </a:p>
        </p:txBody>
      </p:sp>
      <p:pic>
        <p:nvPicPr>
          <p:cNvPr id="12" name="Icon Grid strain"/>
          <p:cNvPicPr>
            <a:picLocks noChangeAspect="1"/>
          </p:cNvPicPr>
          <p:nvPr/>
        </p:nvPicPr>
        <p:blipFill>
          <a:blip r:embed="rId3">
            <a:duotone>
              <a:srgbClr val="E74C3C"/>
              <a:srgbClr val="FFFFFF"/>
            </a:duotone>
          </a:blip>
          <a:stretch>
            <a:fillRect/>
          </a:stretch>
        </p:blipFill>
        <p:spPr>
          <a:xfrm>
            <a:off x="3997000" y="2380000"/>
            <a:ext cx="1150000" cy="1150000"/>
          </a:xfrm>
          <a:prstGeom prst="rect">
            <a:avLst/>
          </a:prstGeom>
        </p:spPr>
      </p:pic>
      <p:sp>
        <p:nvSpPr>
          <p:cNvPr id="13" name="Label Grid strain"/>
          <p:cNvSpPr>
            <a:spLocks noGrp="1"/>
          </p:cNvSpPr>
          <p:nvPr/>
        </p:nvSpPr>
        <p:spPr>
          <a:xfrm>
            <a:off x="3172000" y="3560000"/>
            <a:ext cx="2800000" cy="700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ctr"/>
            <a:r>
              <a:rPr lang="en-US" sz="1600" b="1">
                <a:solidFill>
                  <a:srgbClr val="E74C3C"/>
                </a:solidFill>
              </a:rPr>
              <a:t>Grid strain</a:t>
            </a:r>
          </a:p>
        </p:txBody>
      </p:sp>
      <p:pic>
        <p:nvPicPr>
          <p:cNvPr id="14" name="Icon Water consumption"/>
          <p:cNvPicPr>
            <a:picLocks noChangeAspect="1"/>
          </p:cNvPicPr>
          <p:nvPr/>
        </p:nvPicPr>
        <p:blipFill>
          <a:blip r:embed="rId4">
            <a:duotone>
              <a:srgbClr val="3498DB"/>
              <a:srgbClr val="FFFFFF"/>
            </a:duotone>
          </a:blip>
          <a:stretch>
            <a:fillRect/>
          </a:stretch>
        </p:blipFill>
        <p:spPr>
          <a:xfrm>
            <a:off x="7045000" y="2380000"/>
            <a:ext cx="1150000" cy="1150000"/>
          </a:xfrm>
          <a:prstGeom prst="rect">
            <a:avLst/>
          </a:prstGeom>
        </p:spPr>
      </p:pic>
      <p:sp>
        <p:nvSpPr>
          <p:cNvPr id="15" name="Label Water consumption"/>
          <p:cNvSpPr>
            <a:spLocks noGrp="1"/>
          </p:cNvSpPr>
          <p:nvPr/>
        </p:nvSpPr>
        <p:spPr>
          <a:xfrm>
            <a:off x="6220000" y="3560000"/>
            <a:ext cx="2800000" cy="700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ctr"/>
            <a:r>
              <a:rPr lang="en-US" sz="1600" b="1">
                <a:solidFill>
                  <a:srgbClr val="3498DB"/>
                </a:solidFill>
              </a:rPr>
              <a:t>Water consumption</a:t>
            </a:r>
          </a:p>
        </p:txBody>
      </p:sp>
      <p:pic>
        <p:nvPicPr>
          <p:cNvPr id="16" name="Icon Environmental impacts"/>
          <p:cNvPicPr>
            <a:picLocks noChangeAspect="1"/>
          </p:cNvPicPr>
          <p:nvPr/>
        </p:nvPicPr>
        <p:blipFill>
          <a:blip r:embed="rId5">
            <a:duotone>
              <a:srgbClr val="27AE60"/>
              <a:srgbClr val="FFFFFF"/>
            </a:duotone>
          </a:blip>
          <a:stretch>
            <a:fillRect/>
          </a:stretch>
        </p:blipFill>
        <p:spPr>
          <a:xfrm>
            <a:off x="10093000" y="2380000"/>
            <a:ext cx="1150000" cy="1150000"/>
          </a:xfrm>
          <a:prstGeom prst="rect">
            <a:avLst/>
          </a:prstGeom>
        </p:spPr>
      </p:pic>
      <p:sp>
        <p:nvSpPr>
          <p:cNvPr id="17" name="Label Environmental impacts"/>
          <p:cNvSpPr>
            <a:spLocks noGrp="1"/>
          </p:cNvSpPr>
          <p:nvPr/>
        </p:nvSpPr>
        <p:spPr>
          <a:xfrm>
            <a:off x="9268000" y="3560000"/>
            <a:ext cx="2800000" cy="700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ctr"/>
            <a:r>
              <a:rPr lang="en-US" sz="1600" b="1">
                <a:solidFill>
                  <a:srgbClr val="27AE60"/>
                </a:solidFill>
              </a:rPr>
              <a:t>Environmental impacts</a:t>
            </a:r>
          </a:p>
        </p:txBody>
      </p:sp>
      <p:pic>
        <p:nvPicPr>
          <p:cNvPr id="18" name="Icon Noise"/>
          <p:cNvPicPr>
            <a:picLocks noChangeAspect="1"/>
          </p:cNvPicPr>
          <p:nvPr/>
        </p:nvPicPr>
        <p:blipFill>
          <a:blip r:embed="rId6">
            <a:duotone>
              <a:srgbClr val="9B59B6"/>
              <a:srgbClr val="FFFFFF"/>
            </a:duotone>
          </a:blip>
          <a:stretch>
            <a:fillRect/>
          </a:stretch>
        </p:blipFill>
        <p:spPr>
          <a:xfrm>
            <a:off x="2473000" y="4520000"/>
            <a:ext cx="1150000" cy="1150000"/>
          </a:xfrm>
          <a:prstGeom prst="rect">
            <a:avLst/>
          </a:prstGeom>
        </p:spPr>
      </p:pic>
      <p:sp>
        <p:nvSpPr>
          <p:cNvPr id="19" name="Label Noise"/>
          <p:cNvSpPr>
            <a:spLocks noGrp="1"/>
          </p:cNvSpPr>
          <p:nvPr/>
        </p:nvSpPr>
        <p:spPr>
          <a:xfrm>
            <a:off x="1648000" y="5700000"/>
            <a:ext cx="2800000" cy="700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ctr"/>
            <a:r>
              <a:rPr lang="en-US" sz="1600" b="1">
                <a:solidFill>
                  <a:srgbClr val="9B59B6"/>
                </a:solidFill>
              </a:rPr>
              <a:t>Noise</a:t>
            </a:r>
          </a:p>
        </p:txBody>
      </p:sp>
      <p:pic>
        <p:nvPicPr>
          <p:cNvPr id="20" name="Icon Historic resources"/>
          <p:cNvPicPr>
            <a:picLocks noChangeAspect="1"/>
          </p:cNvPicPr>
          <p:nvPr/>
        </p:nvPicPr>
        <p:blipFill>
          <a:blip r:embed="rId7">
            <a:duotone>
              <a:srgbClr val="16A085"/>
              <a:srgbClr val="FFFFFF"/>
            </a:duotone>
          </a:blip>
          <a:stretch>
            <a:fillRect/>
          </a:stretch>
        </p:blipFill>
        <p:spPr>
          <a:xfrm>
            <a:off x="5521000" y="4520000"/>
            <a:ext cx="1150000" cy="1150000"/>
          </a:xfrm>
          <a:prstGeom prst="rect">
            <a:avLst/>
          </a:prstGeom>
        </p:spPr>
      </p:pic>
      <p:sp>
        <p:nvSpPr>
          <p:cNvPr id="21" name="Label Historic resources"/>
          <p:cNvSpPr>
            <a:spLocks noGrp="1"/>
          </p:cNvSpPr>
          <p:nvPr/>
        </p:nvSpPr>
        <p:spPr>
          <a:xfrm>
            <a:off x="4696000" y="5700000"/>
            <a:ext cx="2800000" cy="700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ctr"/>
            <a:r>
              <a:rPr lang="en-US" sz="1600" b="1">
                <a:solidFill>
                  <a:srgbClr val="16A085"/>
                </a:solidFill>
              </a:rPr>
              <a:t>Historic resources</a:t>
            </a:r>
          </a:p>
        </p:txBody>
      </p:sp>
      <p:pic>
        <p:nvPicPr>
          <p:cNvPr id="22" name="Icon Limited long-term jobs"/>
          <p:cNvPicPr>
            <a:picLocks noChangeAspect="1"/>
          </p:cNvPicPr>
          <p:nvPr/>
        </p:nvPicPr>
        <p:blipFill>
          <a:blip r:embed="rId8">
            <a:duotone>
              <a:srgbClr val="34495E"/>
              <a:srgbClr val="FFFFFF"/>
            </a:duotone>
          </a:blip>
          <a:stretch>
            <a:fillRect/>
          </a:stretch>
        </p:blipFill>
        <p:spPr>
          <a:xfrm>
            <a:off x="8569000" y="4520000"/>
            <a:ext cx="1150000" cy="1150000"/>
          </a:xfrm>
          <a:prstGeom prst="rect">
            <a:avLst/>
          </a:prstGeom>
        </p:spPr>
      </p:pic>
      <p:sp>
        <p:nvSpPr>
          <p:cNvPr id="23" name="Label Limited long-term jobs"/>
          <p:cNvSpPr>
            <a:spLocks noGrp="1"/>
          </p:cNvSpPr>
          <p:nvPr/>
        </p:nvSpPr>
        <p:spPr>
          <a:xfrm>
            <a:off x="7744000" y="5700000"/>
            <a:ext cx="2800000" cy="700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ctr"/>
            <a:r>
              <a:rPr lang="en-US" sz="1600" b="1">
                <a:solidFill>
                  <a:srgbClr val="34495E"/>
                </a:solidFill>
              </a:rPr>
              <a:t>Limited long-term jobs</a:t>
            </a:r>
          </a:p>
        </p:txBody>
      </p:sp>
    </p:spTree>
    <p:extLst>
      <p:ext uri="{BB962C8B-B14F-4D97-AF65-F5344CB8AC3E}">
        <p14:creationId xmlns:p14="http://schemas.microsoft.com/office/powerpoint/2010/main" val="656321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271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Black</vt:lpstr>
      <vt:lpstr>Aptos Display</vt:lpstr>
      <vt:lpstr>Arial</vt:lpstr>
      <vt:lpstr>Wingdings</vt:lpstr>
      <vt:lpstr>Office Theme</vt:lpstr>
      <vt:lpstr>    Data Centers  and the Failure to Communicate</vt:lpstr>
      <vt:lpstr>Why Listen To Me?</vt:lpstr>
      <vt:lpstr>     Industry’s Communication Failure</vt:lpstr>
      <vt:lpstr>The World Has Changed</vt:lpstr>
      <vt:lpstr>Citizen Activism Works</vt:lpstr>
      <vt:lpstr>   A National Movement</vt:lpstr>
      <vt:lpstr>Not a Partisan Issue</vt:lpstr>
      <vt:lpstr>The Questions Residents Keep Asking</vt:lpstr>
      <vt:lpstr>Why People Oppose Data Centers</vt:lpstr>
      <vt:lpstr>The Real Issue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Judy Pedersen</dc:creator>
  <cp:lastModifiedBy>Sandra Gwynn</cp:lastModifiedBy>
  <cp:revision>3</cp:revision>
  <dcterms:created xsi:type="dcterms:W3CDTF">2026-06-22T14:42:51Z</dcterms:created>
  <dcterms:modified xsi:type="dcterms:W3CDTF">2026-06-26T17:12:29Z</dcterms:modified>
</cp:coreProperties>
</file>