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0" autoAdjust="0"/>
    <p:restoredTop sz="94660"/>
  </p:normalViewPr>
  <p:slideViewPr>
    <p:cSldViewPr snapToGrid="0">
      <p:cViewPr varScale="1">
        <p:scale>
          <a:sx n="82" d="100"/>
          <a:sy n="82" d="100"/>
        </p:scale>
        <p:origin x="1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382913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75610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CC5DCB-05EF-4A46-92C6-0D6850DE6FF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114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67419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CC5DCB-05EF-4A46-92C6-0D6850DE6FF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998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198703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323107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35888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333848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410243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152892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302491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201205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415943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224635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4AB8B5-6747-4FD4-8D7D-F0E26A037E99}" type="datetimeFigureOut">
              <a:rPr lang="en-US" smtClean="0"/>
              <a:t>6/26/2026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B2CC5DCB-05EF-4A46-92C6-0D6850DE6FF9}" type="slidenum">
              <a:rPr lang="en-US" smtClean="0"/>
              <a:t>‹#›</a:t>
            </a:fld>
            <a:endParaRPr lang="en-US" dirty="0"/>
          </a:p>
        </p:txBody>
      </p:sp>
    </p:spTree>
    <p:extLst>
      <p:ext uri="{BB962C8B-B14F-4D97-AF65-F5344CB8AC3E}">
        <p14:creationId xmlns:p14="http://schemas.microsoft.com/office/powerpoint/2010/main" val="119856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4AB8B5-6747-4FD4-8D7D-F0E26A037E99}" type="datetimeFigureOut">
              <a:rPr lang="en-US" smtClean="0"/>
              <a:t>6/26/2026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CC5DCB-05EF-4A46-92C6-0D6850DE6FF9}" type="slidenum">
              <a:rPr lang="en-US" smtClean="0"/>
              <a:t>‹#›</a:t>
            </a:fld>
            <a:endParaRPr lang="en-US" dirty="0"/>
          </a:p>
        </p:txBody>
      </p:sp>
    </p:spTree>
    <p:extLst>
      <p:ext uri="{BB962C8B-B14F-4D97-AF65-F5344CB8AC3E}">
        <p14:creationId xmlns:p14="http://schemas.microsoft.com/office/powerpoint/2010/main" val="1521687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FDA8-32B9-FAFD-EC16-C178A60B87B0}"/>
              </a:ext>
            </a:extLst>
          </p:cNvPr>
          <p:cNvSpPr>
            <a:spLocks noGrp="1"/>
          </p:cNvSpPr>
          <p:nvPr>
            <p:ph type="ctrTitle"/>
          </p:nvPr>
        </p:nvSpPr>
        <p:spPr>
          <a:xfrm>
            <a:off x="2589212" y="1645920"/>
            <a:ext cx="8915399" cy="2262781"/>
          </a:xfrm>
        </p:spPr>
        <p:txBody>
          <a:bodyPr>
            <a:normAutofit/>
          </a:bodyPr>
          <a:lstStyle/>
          <a:p>
            <a:r>
              <a:rPr lang="en-US" sz="6600" dirty="0"/>
              <a:t>Quality of Life Issues</a:t>
            </a:r>
          </a:p>
        </p:txBody>
      </p:sp>
      <p:sp>
        <p:nvSpPr>
          <p:cNvPr id="3" name="Subtitle 2">
            <a:extLst>
              <a:ext uri="{FF2B5EF4-FFF2-40B4-BE49-F238E27FC236}">
                <a16:creationId xmlns:a16="http://schemas.microsoft.com/office/drawing/2014/main" id="{48C9EF2A-C6D7-F77E-6CC7-DAD749226DEC}"/>
              </a:ext>
            </a:extLst>
          </p:cNvPr>
          <p:cNvSpPr>
            <a:spLocks noGrp="1"/>
          </p:cNvSpPr>
          <p:nvPr>
            <p:ph type="subTitle" idx="1"/>
          </p:nvPr>
        </p:nvSpPr>
        <p:spPr>
          <a:xfrm>
            <a:off x="2589213" y="4777379"/>
            <a:ext cx="8915399" cy="983341"/>
          </a:xfrm>
        </p:spPr>
        <p:txBody>
          <a:bodyPr/>
          <a:lstStyle/>
          <a:p>
            <a:r>
              <a:rPr lang="en-US" dirty="0"/>
              <a:t>What’s that sound?</a:t>
            </a:r>
          </a:p>
          <a:p>
            <a:r>
              <a:rPr lang="en-US" dirty="0"/>
              <a:t>Where’d the sun go?</a:t>
            </a:r>
          </a:p>
          <a:p>
            <a:endParaRPr lang="en-US" dirty="0"/>
          </a:p>
        </p:txBody>
      </p:sp>
    </p:spTree>
    <p:extLst>
      <p:ext uri="{BB962C8B-B14F-4D97-AF65-F5344CB8AC3E}">
        <p14:creationId xmlns:p14="http://schemas.microsoft.com/office/powerpoint/2010/main" val="107340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CCE3D8-1B6D-E201-5451-A5B41DFD3771}"/>
              </a:ext>
            </a:extLst>
          </p:cNvPr>
          <p:cNvSpPr txBox="1"/>
          <p:nvPr/>
        </p:nvSpPr>
        <p:spPr>
          <a:xfrm>
            <a:off x="2225040" y="701040"/>
            <a:ext cx="8473440" cy="923330"/>
          </a:xfrm>
          <a:prstGeom prst="rect">
            <a:avLst/>
          </a:prstGeom>
          <a:noFill/>
        </p:spPr>
        <p:txBody>
          <a:bodyPr wrap="square" rtlCol="0">
            <a:spAutoFit/>
          </a:bodyPr>
          <a:lstStyle/>
          <a:p>
            <a:r>
              <a:rPr lang="en-US" dirty="0"/>
              <a:t>Loudoun County Virginia has </a:t>
            </a:r>
            <a:r>
              <a:rPr lang="en-US" b="1" dirty="0"/>
              <a:t>53.3 million </a:t>
            </a:r>
            <a:r>
              <a:rPr lang="en-US" dirty="0"/>
              <a:t>square feet of data centers in operation or under development – Loudon Virginia Economic Development</a:t>
            </a:r>
          </a:p>
        </p:txBody>
      </p:sp>
      <p:sp>
        <p:nvSpPr>
          <p:cNvPr id="7" name="TextBox 6">
            <a:extLst>
              <a:ext uri="{FF2B5EF4-FFF2-40B4-BE49-F238E27FC236}">
                <a16:creationId xmlns:a16="http://schemas.microsoft.com/office/drawing/2014/main" id="{AE11FD30-04EF-5095-D1EC-A6D6A12B3B20}"/>
              </a:ext>
            </a:extLst>
          </p:cNvPr>
          <p:cNvSpPr txBox="1"/>
          <p:nvPr/>
        </p:nvSpPr>
        <p:spPr>
          <a:xfrm>
            <a:off x="2971800" y="1912475"/>
            <a:ext cx="847344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A growing number of data centers are being built close to residential areas, causing residential impacts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Residential neighborhoods are generally expected to be safe, quiet, and pleasant places to live, whereas industrial facilities are often large, unsightly, and potentially noisy.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spc="600" dirty="0"/>
              <a:t>Data centers are industrial facilities that are largely incompatible with residential uses </a:t>
            </a:r>
          </a:p>
          <a:p>
            <a:endParaRPr lang="en-US" dirty="0"/>
          </a:p>
          <a:p>
            <a:pPr algn="r"/>
            <a:endParaRPr lang="en-US" dirty="0"/>
          </a:p>
          <a:p>
            <a:pPr algn="r"/>
            <a:r>
              <a:rPr lang="en-US" dirty="0"/>
              <a:t>Data Centers in Virginia, 2024</a:t>
            </a:r>
          </a:p>
          <a:p>
            <a:pPr algn="r"/>
            <a:r>
              <a:rPr lang="en-US" dirty="0"/>
              <a:t>Joint Legislative Audit and Review Commission, </a:t>
            </a:r>
          </a:p>
          <a:p>
            <a:pPr algn="r"/>
            <a:r>
              <a:rPr lang="en-US" dirty="0"/>
              <a:t>Report to the Governor and General Assembly of Virginia </a:t>
            </a:r>
          </a:p>
        </p:txBody>
      </p:sp>
      <p:pic>
        <p:nvPicPr>
          <p:cNvPr id="9" name="Picture 8">
            <a:extLst>
              <a:ext uri="{FF2B5EF4-FFF2-40B4-BE49-F238E27FC236}">
                <a16:creationId xmlns:a16="http://schemas.microsoft.com/office/drawing/2014/main" id="{D896A256-D332-DBDC-8DD2-F7781CD8F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859280" y="4792978"/>
            <a:ext cx="2468880" cy="1851660"/>
          </a:xfrm>
          <a:prstGeom prst="rect">
            <a:avLst/>
          </a:prstGeom>
        </p:spPr>
      </p:pic>
    </p:spTree>
    <p:extLst>
      <p:ext uri="{BB962C8B-B14F-4D97-AF65-F5344CB8AC3E}">
        <p14:creationId xmlns:p14="http://schemas.microsoft.com/office/powerpoint/2010/main" val="284178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5A77-72AD-568D-808D-7A723BCED06A}"/>
              </a:ext>
            </a:extLst>
          </p:cNvPr>
          <p:cNvSpPr>
            <a:spLocks noGrp="1"/>
          </p:cNvSpPr>
          <p:nvPr>
            <p:ph type="title"/>
          </p:nvPr>
        </p:nvSpPr>
        <p:spPr>
          <a:xfrm>
            <a:off x="2589213" y="5044440"/>
            <a:ext cx="8915400" cy="566738"/>
          </a:xfrm>
        </p:spPr>
        <p:txBody>
          <a:bodyPr/>
          <a:lstStyle/>
          <a:p>
            <a:r>
              <a:rPr lang="en-US" dirty="0"/>
              <a:t>Ashburn, VA</a:t>
            </a:r>
          </a:p>
        </p:txBody>
      </p:sp>
      <p:pic>
        <p:nvPicPr>
          <p:cNvPr id="6" name="Picture Placeholder 5">
            <a:extLst>
              <a:ext uri="{FF2B5EF4-FFF2-40B4-BE49-F238E27FC236}">
                <a16:creationId xmlns:a16="http://schemas.microsoft.com/office/drawing/2014/main" id="{34E6B3C2-A23B-86CE-8885-F7F5BB11439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178" b="21178"/>
          <a:stretch>
            <a:fillRect/>
          </a:stretch>
        </p:blipFill>
        <p:spPr>
          <a:xfrm rot="10800000">
            <a:off x="2589213" y="909320"/>
            <a:ext cx="8915400" cy="3854450"/>
          </a:xfrm>
          <a:prstGeom prst="rect">
            <a:avLst/>
          </a:prstGeom>
        </p:spPr>
      </p:pic>
    </p:spTree>
    <p:extLst>
      <p:ext uri="{BB962C8B-B14F-4D97-AF65-F5344CB8AC3E}">
        <p14:creationId xmlns:p14="http://schemas.microsoft.com/office/powerpoint/2010/main" val="41044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3DE7-23B1-9224-22B4-957CF814CD47}"/>
              </a:ext>
            </a:extLst>
          </p:cNvPr>
          <p:cNvSpPr>
            <a:spLocks noGrp="1"/>
          </p:cNvSpPr>
          <p:nvPr>
            <p:ph type="title"/>
          </p:nvPr>
        </p:nvSpPr>
        <p:spPr>
          <a:xfrm>
            <a:off x="2589213" y="4922520"/>
            <a:ext cx="8915400" cy="566738"/>
          </a:xfrm>
        </p:spPr>
        <p:txBody>
          <a:bodyPr/>
          <a:lstStyle/>
          <a:p>
            <a:r>
              <a:rPr lang="en-US" dirty="0"/>
              <a:t>Ashburn, VA</a:t>
            </a:r>
          </a:p>
        </p:txBody>
      </p:sp>
      <p:pic>
        <p:nvPicPr>
          <p:cNvPr id="10" name="Picture Placeholder 9">
            <a:extLst>
              <a:ext uri="{FF2B5EF4-FFF2-40B4-BE49-F238E27FC236}">
                <a16:creationId xmlns:a16="http://schemas.microsoft.com/office/drawing/2014/main" id="{09300E96-C83A-DF74-511A-71B1A40B9EC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178" b="21178"/>
          <a:stretch>
            <a:fillRect/>
          </a:stretch>
        </p:blipFill>
        <p:spPr>
          <a:xfrm rot="10800000">
            <a:off x="2589213" y="695960"/>
            <a:ext cx="8915400" cy="3854450"/>
          </a:xfrm>
          <a:prstGeom prst="rect">
            <a:avLst/>
          </a:prstGeom>
        </p:spPr>
      </p:pic>
    </p:spTree>
    <p:extLst>
      <p:ext uri="{BB962C8B-B14F-4D97-AF65-F5344CB8AC3E}">
        <p14:creationId xmlns:p14="http://schemas.microsoft.com/office/powerpoint/2010/main" val="47498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7EA3-19DD-EA10-C0BC-E0DFDD2D1B39}"/>
              </a:ext>
            </a:extLst>
          </p:cNvPr>
          <p:cNvSpPr>
            <a:spLocks noGrp="1"/>
          </p:cNvSpPr>
          <p:nvPr>
            <p:ph type="title"/>
          </p:nvPr>
        </p:nvSpPr>
        <p:spPr/>
        <p:txBody>
          <a:bodyPr/>
          <a:lstStyle/>
          <a:p>
            <a:r>
              <a:rPr lang="en-US" dirty="0"/>
              <a:t>February 20, 2023 Data Center Impacts on Residential Communities </a:t>
            </a:r>
          </a:p>
        </p:txBody>
      </p:sp>
      <p:sp>
        <p:nvSpPr>
          <p:cNvPr id="3" name="Content Placeholder 2">
            <a:extLst>
              <a:ext uri="{FF2B5EF4-FFF2-40B4-BE49-F238E27FC236}">
                <a16:creationId xmlns:a16="http://schemas.microsoft.com/office/drawing/2014/main" id="{468FFB89-28AC-B154-3B7D-FA6FD181AA50}"/>
              </a:ext>
            </a:extLst>
          </p:cNvPr>
          <p:cNvSpPr>
            <a:spLocks noGrp="1"/>
          </p:cNvSpPr>
          <p:nvPr>
            <p:ph sz="half" idx="1"/>
          </p:nvPr>
        </p:nvSpPr>
        <p:spPr>
          <a:xfrm>
            <a:off x="2592924" y="2301240"/>
            <a:ext cx="4313864" cy="3777622"/>
          </a:xfrm>
        </p:spPr>
        <p:txBody>
          <a:bodyPr/>
          <a:lstStyle/>
          <a:p>
            <a:r>
              <a:rPr lang="en-US" dirty="0"/>
              <a:t>Easement Issues for Water and Sewer Access</a:t>
            </a:r>
          </a:p>
          <a:p>
            <a:pPr lvl="1"/>
            <a:r>
              <a:rPr lang="en-US" dirty="0"/>
              <a:t>Unapproved destruction of HOA owned property </a:t>
            </a:r>
          </a:p>
          <a:p>
            <a:pPr lvl="1"/>
            <a:r>
              <a:rPr lang="en-US" dirty="0"/>
              <a:t>Unplanned - loss of access to amenities for 10 months</a:t>
            </a:r>
          </a:p>
          <a:p>
            <a:pPr lvl="1"/>
            <a:r>
              <a:rPr lang="en-US" dirty="0"/>
              <a:t>Heavy equipment and construction noise within feet of homesites</a:t>
            </a:r>
          </a:p>
        </p:txBody>
      </p:sp>
      <p:sp>
        <p:nvSpPr>
          <p:cNvPr id="4" name="Content Placeholder 3">
            <a:extLst>
              <a:ext uri="{FF2B5EF4-FFF2-40B4-BE49-F238E27FC236}">
                <a16:creationId xmlns:a16="http://schemas.microsoft.com/office/drawing/2014/main" id="{477B02B7-A161-D6A5-7D6A-6C890F4A3BED}"/>
              </a:ext>
            </a:extLst>
          </p:cNvPr>
          <p:cNvSpPr>
            <a:spLocks noGrp="1"/>
          </p:cNvSpPr>
          <p:nvPr>
            <p:ph sz="half" idx="2"/>
          </p:nvPr>
        </p:nvSpPr>
        <p:spPr>
          <a:xfrm>
            <a:off x="7190747" y="2301240"/>
            <a:ext cx="4313864" cy="3777622"/>
          </a:xfrm>
        </p:spPr>
        <p:txBody>
          <a:bodyPr/>
          <a:lstStyle/>
          <a:p>
            <a:r>
              <a:rPr lang="en-US" dirty="0"/>
              <a:t>Proximity to Homes</a:t>
            </a:r>
          </a:p>
          <a:p>
            <a:pPr lvl="1"/>
            <a:r>
              <a:rPr lang="en-US" dirty="0"/>
              <a:t>Data center 139 feet from nearest home</a:t>
            </a:r>
          </a:p>
          <a:p>
            <a:pPr lvl="1"/>
            <a:r>
              <a:rPr lang="en-US" dirty="0"/>
              <a:t>70-ft tall buildings casting shadows over homes</a:t>
            </a:r>
          </a:p>
          <a:p>
            <a:pPr lvl="1"/>
            <a:r>
              <a:rPr lang="en-US" dirty="0"/>
              <a:t>Allowing 70ft tall structures directly adjacent to homes half that size results in a “David and Goliath” unnatural difference. </a:t>
            </a:r>
          </a:p>
        </p:txBody>
      </p:sp>
      <p:sp>
        <p:nvSpPr>
          <p:cNvPr id="5" name="TextBox 4">
            <a:extLst>
              <a:ext uri="{FF2B5EF4-FFF2-40B4-BE49-F238E27FC236}">
                <a16:creationId xmlns:a16="http://schemas.microsoft.com/office/drawing/2014/main" id="{DE662038-582D-0716-3740-3B5211F43E11}"/>
              </a:ext>
            </a:extLst>
          </p:cNvPr>
          <p:cNvSpPr txBox="1"/>
          <p:nvPr/>
        </p:nvSpPr>
        <p:spPr>
          <a:xfrm>
            <a:off x="8503920" y="1646279"/>
            <a:ext cx="3505200" cy="369332"/>
          </a:xfrm>
          <a:prstGeom prst="rect">
            <a:avLst/>
          </a:prstGeom>
          <a:noFill/>
        </p:spPr>
        <p:txBody>
          <a:bodyPr wrap="square" rtlCol="0">
            <a:spAutoFit/>
          </a:bodyPr>
          <a:lstStyle/>
          <a:p>
            <a:r>
              <a:rPr lang="en-US" dirty="0"/>
              <a:t>Loudoun Meadows HOA</a:t>
            </a:r>
          </a:p>
        </p:txBody>
      </p:sp>
      <p:sp>
        <p:nvSpPr>
          <p:cNvPr id="8" name="TextBox 7">
            <a:extLst>
              <a:ext uri="{FF2B5EF4-FFF2-40B4-BE49-F238E27FC236}">
                <a16:creationId xmlns:a16="http://schemas.microsoft.com/office/drawing/2014/main" id="{796F6B4F-7627-EB87-6238-630B93382263}"/>
              </a:ext>
            </a:extLst>
          </p:cNvPr>
          <p:cNvSpPr txBox="1"/>
          <p:nvPr/>
        </p:nvSpPr>
        <p:spPr>
          <a:xfrm>
            <a:off x="5699760" y="6078862"/>
            <a:ext cx="6111240" cy="523220"/>
          </a:xfrm>
          <a:prstGeom prst="rect">
            <a:avLst/>
          </a:prstGeom>
          <a:noFill/>
        </p:spPr>
        <p:txBody>
          <a:bodyPr wrap="square" rtlCol="0">
            <a:spAutoFit/>
          </a:bodyPr>
          <a:lstStyle/>
          <a:p>
            <a:r>
              <a:rPr lang="en-US" sz="1400" dirty="0"/>
              <a:t>https://loudouncoalition.org/wp-content/uploads/2023/03/Loudoun-Meadows-HOA-Data-Center-Inputs.pdf</a:t>
            </a:r>
          </a:p>
        </p:txBody>
      </p:sp>
    </p:spTree>
    <p:extLst>
      <p:ext uri="{BB962C8B-B14F-4D97-AF65-F5344CB8AC3E}">
        <p14:creationId xmlns:p14="http://schemas.microsoft.com/office/powerpoint/2010/main" val="323582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4EBF-68BC-4E5E-17E0-9E76EB6B43C4}"/>
              </a:ext>
            </a:extLst>
          </p:cNvPr>
          <p:cNvSpPr>
            <a:spLocks noGrp="1"/>
          </p:cNvSpPr>
          <p:nvPr>
            <p:ph type="title"/>
          </p:nvPr>
        </p:nvSpPr>
        <p:spPr/>
        <p:txBody>
          <a:bodyPr/>
          <a:lstStyle/>
          <a:p>
            <a:r>
              <a:rPr lang="en-US" dirty="0"/>
              <a:t>Homes in Loudoun Meadows</a:t>
            </a:r>
          </a:p>
        </p:txBody>
      </p:sp>
      <p:pic>
        <p:nvPicPr>
          <p:cNvPr id="6" name="Picture Placeholder 5">
            <a:extLst>
              <a:ext uri="{FF2B5EF4-FFF2-40B4-BE49-F238E27FC236}">
                <a16:creationId xmlns:a16="http://schemas.microsoft.com/office/drawing/2014/main" id="{26E7F9F3-61CD-31B7-4C45-4B105FFF721F}"/>
              </a:ext>
            </a:extLst>
          </p:cNvPr>
          <p:cNvPicPr>
            <a:picLocks noGrp="1" noChangeAspect="1"/>
          </p:cNvPicPr>
          <p:nvPr>
            <p:ph type="pic" idx="1"/>
          </p:nvPr>
        </p:nvPicPr>
        <p:blipFill>
          <a:blip r:embed="rId2"/>
          <a:srcRect t="8470" b="8470"/>
          <a:stretch/>
        </p:blipFill>
        <p:spPr>
          <a:prstGeom prst="rect">
            <a:avLst/>
          </a:prstGeom>
        </p:spPr>
      </p:pic>
    </p:spTree>
    <p:extLst>
      <p:ext uri="{BB962C8B-B14F-4D97-AF65-F5344CB8AC3E}">
        <p14:creationId xmlns:p14="http://schemas.microsoft.com/office/powerpoint/2010/main" val="101992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A89ABB-28D1-A93C-D59B-D6593AB5D130}"/>
              </a:ext>
            </a:extLst>
          </p:cNvPr>
          <p:cNvPicPr>
            <a:picLocks noGrp="1" noChangeAspect="1"/>
          </p:cNvPicPr>
          <p:nvPr>
            <p:ph type="pic" idx="1"/>
          </p:nvPr>
        </p:nvPicPr>
        <p:blipFill>
          <a:blip r:embed="rId2"/>
          <a:srcRect t="10520" b="10520"/>
          <a:stretch/>
        </p:blipFill>
        <p:spPr>
          <a:xfrm>
            <a:off x="2589212" y="909285"/>
            <a:ext cx="8915400" cy="3854970"/>
          </a:xfrm>
          <a:prstGeom prst="rect">
            <a:avLst/>
          </a:prstGeom>
        </p:spPr>
      </p:pic>
      <p:sp>
        <p:nvSpPr>
          <p:cNvPr id="4" name="Text Placeholder 3">
            <a:extLst>
              <a:ext uri="{FF2B5EF4-FFF2-40B4-BE49-F238E27FC236}">
                <a16:creationId xmlns:a16="http://schemas.microsoft.com/office/drawing/2014/main" id="{9690F035-6707-DAF9-F9AF-B6728C6E2F21}"/>
              </a:ext>
            </a:extLst>
          </p:cNvPr>
          <p:cNvSpPr>
            <a:spLocks noGrp="1"/>
          </p:cNvSpPr>
          <p:nvPr>
            <p:ph type="body" sz="half" idx="2"/>
          </p:nvPr>
        </p:nvSpPr>
        <p:spPr>
          <a:xfrm>
            <a:off x="2589212" y="5284788"/>
            <a:ext cx="3613467" cy="493712"/>
          </a:xfrm>
        </p:spPr>
        <p:txBody>
          <a:bodyPr>
            <a:noAutofit/>
          </a:bodyPr>
          <a:lstStyle/>
          <a:p>
            <a:r>
              <a:rPr lang="en-US" sz="2000" dirty="0">
                <a:latin typeface="+mj-lt"/>
              </a:rPr>
              <a:t>Loudoun Meadows 2018</a:t>
            </a:r>
          </a:p>
        </p:txBody>
      </p:sp>
      <p:sp>
        <p:nvSpPr>
          <p:cNvPr id="11" name="Text Placeholder 3">
            <a:extLst>
              <a:ext uri="{FF2B5EF4-FFF2-40B4-BE49-F238E27FC236}">
                <a16:creationId xmlns:a16="http://schemas.microsoft.com/office/drawing/2014/main" id="{BD6C7235-582C-DA27-BDC1-DDA08C166D8D}"/>
              </a:ext>
            </a:extLst>
          </p:cNvPr>
          <p:cNvSpPr txBox="1">
            <a:spLocks/>
          </p:cNvSpPr>
          <p:nvPr/>
        </p:nvSpPr>
        <p:spPr>
          <a:xfrm>
            <a:off x="7511732" y="5284788"/>
            <a:ext cx="3613467" cy="493712"/>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r>
              <a:rPr lang="en-US" sz="2000" dirty="0">
                <a:latin typeface="+mj-lt"/>
              </a:rPr>
              <a:t>Loudoun Meadows 2023</a:t>
            </a:r>
          </a:p>
        </p:txBody>
      </p:sp>
    </p:spTree>
    <p:extLst>
      <p:ext uri="{BB962C8B-B14F-4D97-AF65-F5344CB8AC3E}">
        <p14:creationId xmlns:p14="http://schemas.microsoft.com/office/powerpoint/2010/main" val="87528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57ED-8C5D-39F7-862F-8A5FC0953634}"/>
              </a:ext>
            </a:extLst>
          </p:cNvPr>
          <p:cNvSpPr>
            <a:spLocks noGrp="1"/>
          </p:cNvSpPr>
          <p:nvPr>
            <p:ph type="title"/>
          </p:nvPr>
        </p:nvSpPr>
        <p:spPr/>
        <p:txBody>
          <a:bodyPr>
            <a:normAutofit fontScale="90000"/>
          </a:bodyPr>
          <a:lstStyle/>
          <a:p>
            <a:r>
              <a:rPr lang="en-US" dirty="0"/>
              <a:t>His neighborhood was overtaken by data centers. He wants a $500 million deal to move out.</a:t>
            </a:r>
          </a:p>
        </p:txBody>
      </p:sp>
      <p:sp>
        <p:nvSpPr>
          <p:cNvPr id="3" name="Content Placeholder 2">
            <a:extLst>
              <a:ext uri="{FF2B5EF4-FFF2-40B4-BE49-F238E27FC236}">
                <a16:creationId xmlns:a16="http://schemas.microsoft.com/office/drawing/2014/main" id="{B8719C1C-5621-E2DE-7396-ABE9B7B144AE}"/>
              </a:ext>
            </a:extLst>
          </p:cNvPr>
          <p:cNvSpPr>
            <a:spLocks noGrp="1"/>
          </p:cNvSpPr>
          <p:nvPr>
            <p:ph idx="1"/>
          </p:nvPr>
        </p:nvSpPr>
        <p:spPr>
          <a:xfrm>
            <a:off x="2589212" y="2456268"/>
            <a:ext cx="8915400" cy="3777622"/>
          </a:xfrm>
        </p:spPr>
        <p:txBody>
          <a:bodyPr/>
          <a:lstStyle/>
          <a:p>
            <a:r>
              <a:rPr lang="en-US" dirty="0"/>
              <a:t>Homeowner Mital Gandhi tries to convince his entire HOA, 143 families, to sell their homes to a data center developer.</a:t>
            </a:r>
          </a:p>
          <a:p>
            <a:r>
              <a:rPr lang="en-US" dirty="0"/>
              <a:t>"The construction noise, the construction traffic, the running of their emergency generators in the middle of the night… Some of them didn't have proper baffling on their air conditioners, so there was this massive humming all the time," Walt Purnell</a:t>
            </a:r>
          </a:p>
          <a:p>
            <a:endParaRPr lang="en-US" dirty="0"/>
          </a:p>
          <a:p>
            <a:r>
              <a:rPr lang="en-US" b="1" dirty="0"/>
              <a:t>"We love Ashburn, it's a fantastic area," Gandhi said. "Unfortunately, we didn't know 13 years ago that it was going to be Data Center Alley."</a:t>
            </a:r>
          </a:p>
        </p:txBody>
      </p:sp>
      <p:sp>
        <p:nvSpPr>
          <p:cNvPr id="4" name="TextBox 3">
            <a:extLst>
              <a:ext uri="{FF2B5EF4-FFF2-40B4-BE49-F238E27FC236}">
                <a16:creationId xmlns:a16="http://schemas.microsoft.com/office/drawing/2014/main" id="{4D8CBD91-E6F8-63A2-7FB7-0FB63D8DB9FC}"/>
              </a:ext>
            </a:extLst>
          </p:cNvPr>
          <p:cNvSpPr txBox="1"/>
          <p:nvPr/>
        </p:nvSpPr>
        <p:spPr>
          <a:xfrm>
            <a:off x="6096000" y="6154216"/>
            <a:ext cx="5715000" cy="523220"/>
          </a:xfrm>
          <a:prstGeom prst="rect">
            <a:avLst/>
          </a:prstGeom>
          <a:noFill/>
        </p:spPr>
        <p:txBody>
          <a:bodyPr wrap="square" rtlCol="0">
            <a:spAutoFit/>
          </a:bodyPr>
          <a:lstStyle/>
          <a:p>
            <a:r>
              <a:rPr lang="en-US" sz="1400" dirty="0"/>
              <a:t>https://www.businessinsider.com/ashburn-virginia-the-regency-data-center-sale-deal-2026-6</a:t>
            </a:r>
          </a:p>
        </p:txBody>
      </p:sp>
      <p:sp>
        <p:nvSpPr>
          <p:cNvPr id="5" name="TextBox 4">
            <a:extLst>
              <a:ext uri="{FF2B5EF4-FFF2-40B4-BE49-F238E27FC236}">
                <a16:creationId xmlns:a16="http://schemas.microsoft.com/office/drawing/2014/main" id="{D0787DAB-E944-6CDC-5C14-8026048F1291}"/>
              </a:ext>
            </a:extLst>
          </p:cNvPr>
          <p:cNvSpPr txBox="1"/>
          <p:nvPr/>
        </p:nvSpPr>
        <p:spPr>
          <a:xfrm>
            <a:off x="7132320" y="1905000"/>
            <a:ext cx="3627120" cy="369332"/>
          </a:xfrm>
          <a:prstGeom prst="rect">
            <a:avLst/>
          </a:prstGeom>
          <a:noFill/>
        </p:spPr>
        <p:txBody>
          <a:bodyPr wrap="square" rtlCol="0">
            <a:spAutoFit/>
          </a:bodyPr>
          <a:lstStyle/>
          <a:p>
            <a:r>
              <a:rPr lang="en-US" dirty="0"/>
              <a:t>Business Insider</a:t>
            </a:r>
          </a:p>
        </p:txBody>
      </p:sp>
    </p:spTree>
    <p:extLst>
      <p:ext uri="{BB962C8B-B14F-4D97-AF65-F5344CB8AC3E}">
        <p14:creationId xmlns:p14="http://schemas.microsoft.com/office/powerpoint/2010/main" val="13008131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98</TotalTime>
  <Words>361</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Quality of Life Issues</vt:lpstr>
      <vt:lpstr>PowerPoint Presentation</vt:lpstr>
      <vt:lpstr>Ashburn, VA</vt:lpstr>
      <vt:lpstr>Ashburn, VA</vt:lpstr>
      <vt:lpstr>February 20, 2023 Data Center Impacts on Residential Communities </vt:lpstr>
      <vt:lpstr>Homes in Loudoun Meadows</vt:lpstr>
      <vt:lpstr>PowerPoint Presentation</vt:lpstr>
      <vt:lpstr>His neighborhood was overtaken by data centers. He wants a $500 million deal to move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Sandra.Gwynn</dc:creator>
  <cp:lastModifiedBy>Sandra Gwynn</cp:lastModifiedBy>
  <cp:revision>5</cp:revision>
  <dcterms:created xsi:type="dcterms:W3CDTF">2026-06-24T02:56:59Z</dcterms:created>
  <dcterms:modified xsi:type="dcterms:W3CDTF">2026-06-26T17:30:47Z</dcterms:modified>
</cp:coreProperties>
</file>