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4"/>
  </p:sldMasterIdLst>
  <p:notesMasterIdLst>
    <p:notesMasterId r:id="rId19"/>
  </p:notesMasterIdLst>
  <p:sldIdLst>
    <p:sldId id="296" r:id="rId5"/>
    <p:sldId id="274" r:id="rId6"/>
    <p:sldId id="276" r:id="rId7"/>
    <p:sldId id="300" r:id="rId8"/>
    <p:sldId id="299" r:id="rId9"/>
    <p:sldId id="275" r:id="rId10"/>
    <p:sldId id="279" r:id="rId11"/>
    <p:sldId id="287" r:id="rId12"/>
    <p:sldId id="284" r:id="rId13"/>
    <p:sldId id="298" r:id="rId14"/>
    <p:sldId id="281" r:id="rId15"/>
    <p:sldId id="286" r:id="rId16"/>
    <p:sldId id="280" r:id="rId17"/>
    <p:sldId id="282" r:id="rId1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02" autoAdjust="0"/>
  </p:normalViewPr>
  <p:slideViewPr>
    <p:cSldViewPr snapToGrid="0">
      <p:cViewPr varScale="1">
        <p:scale>
          <a:sx n="81" d="100"/>
          <a:sy n="81" d="100"/>
        </p:scale>
        <p:origin x="204" y="60"/>
      </p:cViewPr>
      <p:guideLst/>
    </p:cSldViewPr>
  </p:slideViewPr>
  <p:outlineViewPr>
    <p:cViewPr>
      <p:scale>
        <a:sx n="33" d="100"/>
        <a:sy n="33" d="100"/>
      </p:scale>
      <p:origin x="0" y="-588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B061595-59EE-46FE-9AD4-893BD3CF30D8}" type="datetimeFigureOut">
              <a:rPr lang="en-US" smtClean="0"/>
              <a:t>6/26/2026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666E22B-85CA-45C7-86A8-A17C38B96A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07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0CF70A2-C0AD-4D28-B3EB-C43D221AD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EE984A-7865-4092-9DD1-FA065CFE1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3B8F172B-7E78-455D-98E3-82DF61843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F50D9895-086D-4E52-B2BB-4B8D7993E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441336E-0F59-4E8E-A2B5-D62EDA718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3457" y="739600"/>
            <a:ext cx="10768226" cy="53909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B873BD-A26D-4CB5-BED3-D95C908B8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0" y="1066800"/>
            <a:ext cx="5257800" cy="2833528"/>
          </a:xfrm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400" spc="120"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cs typeface="Posterama" panose="020B0504020200020000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F5E2EC6-688E-4202-BA23-F29BE1145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599" y="4074784"/>
            <a:ext cx="5257799" cy="1640216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709CFE-7328-4CEC-A7C8-D6C8B18D6C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3232" y="740664"/>
            <a:ext cx="4745736" cy="53949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2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7F5322-A9D1-4D98-A1BC-9178604AB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0C34FA-2551-4FBC-8628-350654823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394623"/>
            <a:ext cx="5996619" cy="2131033"/>
          </a:xfrm>
        </p:spPr>
        <p:txBody>
          <a:bodyPr anchor="ctr">
            <a:normAutofit/>
          </a:bodyPr>
          <a:lstStyle/>
          <a:p>
            <a:pPr algn="l"/>
            <a:r>
              <a:rPr lang="en-US" sz="4400">
                <a:cs typeface="Posterama" panose="020B0504020200020000" pitchFamily="34" charset="0"/>
              </a:rPr>
              <a:t>Click to edit Master title style</a:t>
            </a:r>
            <a:endParaRPr lang="en-US" sz="4400" dirty="0">
              <a:cs typeface="Posterama" panose="020B050402020002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58CD79-85EA-4D75-A743-D3DB777D1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8194385" y="20961"/>
            <a:ext cx="3997615" cy="6816079"/>
            <a:chOff x="8059620" y="41922"/>
            <a:chExt cx="3997615" cy="6816077"/>
          </a:xfrm>
        </p:grpSpPr>
        <p:pic>
          <p:nvPicPr>
            <p:cNvPr id="9" name="Picture 8" descr="A picture containing sitting, dark, front, cat&#10;&#10;Description automatically generated">
              <a:extLst>
                <a:ext uri="{FF2B5EF4-FFF2-40B4-BE49-F238E27FC236}">
                  <a16:creationId xmlns:a16="http://schemas.microsoft.com/office/drawing/2014/main" id="{50D423CE-750A-48C7-B236-F510652F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0" name="Picture 9" descr="A picture containing sitting, dark, front, cat&#10;&#10;Description automatically generated">
              <a:extLst>
                <a:ext uri="{FF2B5EF4-FFF2-40B4-BE49-F238E27FC236}">
                  <a16:creationId xmlns:a16="http://schemas.microsoft.com/office/drawing/2014/main" id="{F198B21E-DBB4-4FAF-85E2-0929E6BFC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AD9BB445-59C3-4B51-9237-1F7AC9B09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29" y="381000"/>
            <a:ext cx="3997745" cy="21336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9566B9-A8AF-4476-A32A-4AEFC46430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816" y="2670048"/>
            <a:ext cx="5175504" cy="363931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10391AAE-35A8-4BEC-BF35-22153B1436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0488" y="2670048"/>
            <a:ext cx="5175504" cy="363931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65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819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359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47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12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98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8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A7506A-23D3-4E50-B632-7D75C652F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2A1112-7DAD-487B-84EF-9F2B9F4A6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52E39B3F-C08C-424B-908B-8A3E017C6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80050DD2-3323-4041-91C6-8BFA52F38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FA34E2F-6A4E-4CFF-ACA1-994BA9CED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4276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B9C0BE-DE84-42B6-9610-684AC81E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4953000" cy="2130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cs typeface="Posterama" panose="020B0504020200020000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5C06E1-E8B8-4F7A-8EB7-E594AFEE6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352800"/>
            <a:ext cx="4953000" cy="251460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40614F-452E-4022-B834-FFDC63466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813816"/>
            <a:ext cx="4617720" cy="25511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C9F0368A-AE83-428C-ABF7-694386AB62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465576"/>
            <a:ext cx="4617720" cy="25511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4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53A4E8-5A11-4C9C-8FC8-9D78AB5D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7" name="Picture 6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77D633C1-4A46-44EA-B1E7-96EA9C44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8" name="Picture 7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89667DF8-B73B-497B-95A4-5212EE667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EA3C8E6-EF45-4F18-A0CB-F0527540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192"/>
            <a:ext cx="4953000" cy="2130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cs typeface="Posterama" panose="020B0504020200020000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0CA1F7B-7E1E-4745-8E06-38C79906E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4912"/>
            <a:ext cx="4952681" cy="3410712"/>
          </a:xfrm>
        </p:spPr>
        <p:txBody>
          <a:bodyPr anchor="t" anchorCtr="0">
            <a:normAutofit/>
          </a:bodyPr>
          <a:lstStyle>
            <a:lvl1pPr marL="0" indent="0">
              <a:buNone/>
              <a:defRPr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27CA11-7EE7-4C3B-AF4D-F50756E4EF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6600" y="568324"/>
            <a:ext cx="4727448" cy="5715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6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9FC3DD-D5CF-4D3A-AD62-2D9AD0EA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543720-E70E-42D7-9835-39FDFE40F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77000" y="0"/>
            <a:ext cx="5711952" cy="5071492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7D5BA9D0-B4FD-4CD7-8F18-76506E972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7D2067D9-0848-4BAA-996E-BE1236E04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B87D7AA-E59B-441F-B5EC-E9828C1ED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2301875"/>
          </a:xfrm>
        </p:spPr>
        <p:txBody>
          <a:bodyPr anchor="b">
            <a:normAutofit/>
          </a:bodyPr>
          <a:lstStyle>
            <a:lvl1pPr algn="ctr">
              <a:defRPr/>
            </a:lvl1pPr>
          </a:lstStyle>
          <a:p>
            <a:pPr>
              <a:lnSpc>
                <a:spcPct val="100000"/>
              </a:lnSpc>
            </a:pPr>
            <a:r>
              <a:rPr lang="en-US" sz="4400" spc="120"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cs typeface="Posterama" panose="020B0504020200020000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0806D6C-F8DC-4FFA-9381-5620B7391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76" y="2743201"/>
            <a:ext cx="8763001" cy="9144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pPr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5095252-A020-4AA1-9BB3-013288AE3F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6200"/>
            <a:ext cx="4059936" cy="2971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17FBAD15-0D00-46EC-B530-EF6195F42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792" y="3886200"/>
            <a:ext cx="4087368" cy="2971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93F034-901D-43B1-89E9-6291A86787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2064" y="3886200"/>
            <a:ext cx="4059936" cy="2971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2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0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2BDFDF-C29B-490D-B7E4-913596711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33B2E6-29D0-4249-A0A5-82013CE16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8" name="Picture 7" descr="A picture containing holding&#10;&#10;Description automatically generated">
              <a:extLst>
                <a:ext uri="{FF2B5EF4-FFF2-40B4-BE49-F238E27FC236}">
                  <a16:creationId xmlns:a16="http://schemas.microsoft.com/office/drawing/2014/main" id="{13AED3CD-2B31-49BC-BC04-850E0AD36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9" name="Picture 8" descr="A picture containing holding, flower&#10;&#10;Description automatically generated">
              <a:extLst>
                <a:ext uri="{FF2B5EF4-FFF2-40B4-BE49-F238E27FC236}">
                  <a16:creationId xmlns:a16="http://schemas.microsoft.com/office/drawing/2014/main" id="{D5FE2C96-BB8F-4A14-88E4-C871D91E2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F2C506E-3A15-4D88-8C7E-AE65D21F1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2D6351-AB6F-490B-97F2-D51C1478A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23" y="1066800"/>
            <a:ext cx="5367527" cy="2833528"/>
          </a:xfrm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400" spc="120">
                <a:cs typeface="Posterama" panose="020B0504020200020000" pitchFamily="34" charset="0"/>
              </a:rPr>
              <a:t>Click to edit Master title style</a:t>
            </a:r>
            <a:endParaRPr lang="en-US" sz="4400" spc="120" dirty="0">
              <a:cs typeface="Posterama" panose="020B0504020200020000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F760311-9637-47CC-B0E7-6C8C307C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223" y="4074784"/>
            <a:ext cx="5367526" cy="1640216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algn="l">
              <a:lnSpc>
                <a:spcPct val="110000"/>
              </a:lnSpc>
            </a:pPr>
            <a:r>
              <a:rPr lang="en-US" sz="2200">
                <a:cs typeface="Segoe UI Semilight" panose="020B0402040204020203" pitchFamily="34" charset="0"/>
              </a:rPr>
              <a:t>Click to edit Master subtitle style</a:t>
            </a:r>
            <a:endParaRPr lang="en-US" sz="2200" dirty="0">
              <a:cs typeface="Segoe UI Semilight" panose="020B0402040204020203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9734E01-4E64-484E-9728-EF69422CB1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13448" y="1014984"/>
            <a:ext cx="4123944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7CA897AB-A280-4B5A-BEF5-C5D11D6535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13448" y="3511296"/>
            <a:ext cx="4123944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1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54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329184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3291840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361" y="1752600"/>
            <a:ext cx="329184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361" y="2666999"/>
            <a:ext cx="3291840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7999667-FDE9-4EC7-9EF8-E64C5DA4B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41466" y="1757319"/>
            <a:ext cx="329184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466FB3-35A6-4045-8C46-5F6399D7B4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1466" y="2671718"/>
            <a:ext cx="3291840" cy="35226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7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E62CE4B-3BFB-4501-B59A-0ED68CF6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608493-BDCD-43BD-A3CC-24E75027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192"/>
            <a:ext cx="4524956" cy="2130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pc="120">
                <a:cs typeface="Posterama" panose="020B0504020200020000" pitchFamily="34" charset="0"/>
              </a:rPr>
              <a:t>Click to edit Master title style</a:t>
            </a:r>
            <a:endParaRPr lang="en-US" spc="120" dirty="0">
              <a:cs typeface="Posterama" panose="020B0504020200020000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B9F353-002B-4A4D-A316-70D952EDA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27297"/>
            <a:ext cx="4524664" cy="3412969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>
              <a:lnSpc>
                <a:spcPct val="110000"/>
              </a:lnSpc>
            </a:pPr>
            <a:r>
              <a:rPr lang="en-US" sz="180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890B2B-FFC6-4C7C-A617-67144F1E3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55" y="0"/>
            <a:ext cx="5115697" cy="6858000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8CD8768C-8806-4DE0-82CC-275A2EC6D4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9592" y="740664"/>
            <a:ext cx="2798762" cy="26060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68CB9DF9-86EB-48CF-B212-F2B290C56F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78824" y="740664"/>
            <a:ext cx="2798762" cy="26060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554B2207-3993-41B6-AF63-EBB48DACAB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79592" y="3529584"/>
            <a:ext cx="2798762" cy="26060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DE0340D8-BC7E-4431-A7A7-8D634C8A19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69680" y="3529584"/>
            <a:ext cx="2798762" cy="26060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1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June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Intellectual Property of Dr. J. Wysocki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8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46" r:id="rId4"/>
    <p:sldLayoutId id="2147483734" r:id="rId5"/>
    <p:sldLayoutId id="2147483752" r:id="rId6"/>
    <p:sldLayoutId id="2147483737" r:id="rId7"/>
    <p:sldLayoutId id="2147483750" r:id="rId8"/>
    <p:sldLayoutId id="2147483745" r:id="rId9"/>
    <p:sldLayoutId id="2147483751" r:id="rId10"/>
    <p:sldLayoutId id="2147483733" r:id="rId11"/>
    <p:sldLayoutId id="2147483744" r:id="rId12"/>
    <p:sldLayoutId id="2147483736" r:id="rId13"/>
    <p:sldLayoutId id="2147483739" r:id="rId14"/>
    <p:sldLayoutId id="2147483740" r:id="rId15"/>
    <p:sldLayoutId id="2147483741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218B1-3BFB-01D8-34CF-92B7BF8E5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A59E5D4-15A1-1BAE-0C31-B8AE6764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192"/>
            <a:ext cx="4953000" cy="1419705"/>
          </a:xfrm>
        </p:spPr>
        <p:txBody>
          <a:bodyPr/>
          <a:lstStyle/>
          <a:p>
            <a:r>
              <a:rPr lang="en-US" dirty="0"/>
              <a:t>About Janette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AB6204-262E-81CC-3B2C-CE78BCA8C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557"/>
            <a:ext cx="4952681" cy="4523067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Doctorate in Ecological Psychology &amp; Environmental Humanities, with a specialty in climate response and resilience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&gt;20 years teaching natural sciences and sustainability in CCPS and at the college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Member, Calvert County Environmental Commission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Fell in love with Brownies Beach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A4000B0-0B97-CD7C-E502-49145533C4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559" t="8218" r="18187"/>
          <a:stretch>
            <a:fillRect/>
          </a:stretch>
        </p:blipFill>
        <p:spPr>
          <a:xfrm>
            <a:off x="8013357" y="393192"/>
            <a:ext cx="2990335" cy="52453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3E9FF-871C-19FD-5CAC-3C66D5B61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0106" y="6416675"/>
            <a:ext cx="274320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AD01-97B6-6046-71BD-6B9078956218}"/>
              </a:ext>
            </a:extLst>
          </p:cNvPr>
          <p:cNvSpPr txBox="1"/>
          <p:nvPr/>
        </p:nvSpPr>
        <p:spPr>
          <a:xfrm>
            <a:off x="8013357" y="5818477"/>
            <a:ext cx="3086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for shark teeth fossils on Brownies Beach in winter</a:t>
            </a:r>
          </a:p>
        </p:txBody>
      </p:sp>
    </p:spTree>
    <p:extLst>
      <p:ext uri="{BB962C8B-B14F-4D97-AF65-F5344CB8AC3E}">
        <p14:creationId xmlns:p14="http://schemas.microsoft.com/office/powerpoint/2010/main" val="369366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D485F-AF88-D432-D22B-2DFB70AF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6" y="179148"/>
            <a:ext cx="11742460" cy="931195"/>
          </a:xfrm>
        </p:spPr>
        <p:txBody>
          <a:bodyPr>
            <a:normAutofit/>
          </a:bodyPr>
          <a:lstStyle/>
          <a:p>
            <a:r>
              <a:rPr lang="en-US" sz="3500" dirty="0"/>
              <a:t>Categories of Pollutants of Concern and their Concentrations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F7A30B-E81A-1AAD-A6A7-72F9B468C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956" y="1024033"/>
            <a:ext cx="9028087" cy="48099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8D788-0CD1-42F4-41C0-31B3A129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07EE16-EE1B-335C-4752-0123C3307CC8}"/>
              </a:ext>
            </a:extLst>
          </p:cNvPr>
          <p:cNvSpPr txBox="1"/>
          <p:nvPr/>
        </p:nvSpPr>
        <p:spPr>
          <a:xfrm>
            <a:off x="491259" y="6032521"/>
            <a:ext cx="1100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Taken from written testimony of </a:t>
            </a:r>
            <a:r>
              <a:rPr lang="en-US" b="1" dirty="0"/>
              <a:t>STEPHEN E. PETTY, P.E., C.I.H., C.S.P. </a:t>
            </a:r>
            <a:r>
              <a:rPr lang="en-US" dirty="0"/>
              <a:t>to the Ohio Select Committee for Data Centers, June 1, 2026</a:t>
            </a:r>
          </a:p>
        </p:txBody>
      </p:sp>
    </p:spTree>
    <p:extLst>
      <p:ext uri="{BB962C8B-B14F-4D97-AF65-F5344CB8AC3E}">
        <p14:creationId xmlns:p14="http://schemas.microsoft.com/office/powerpoint/2010/main" val="326462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6DECB-45C6-4127-7DDE-6D2BBD9FD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CFFAB-3CA2-778E-EFAC-6F5E979F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Pollution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2333BF-4070-E015-DD6C-DF37594239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Data centers require massive generators for backup power</a:t>
            </a:r>
          </a:p>
          <a:p>
            <a:pPr lvl="1"/>
            <a:r>
              <a:rPr lang="en-US" dirty="0"/>
              <a:t>Frederick AWS data center: 4 buildings needed 99 generators of various sizes</a:t>
            </a:r>
          </a:p>
          <a:p>
            <a:pPr lvl="2"/>
            <a:r>
              <a:rPr lang="en-US" dirty="0"/>
              <a:t>92 - 2,750kw </a:t>
            </a:r>
          </a:p>
          <a:p>
            <a:pPr lvl="2"/>
            <a:r>
              <a:rPr lang="en-US" dirty="0"/>
              <a:t>6 - 750kw</a:t>
            </a:r>
          </a:p>
          <a:p>
            <a:pPr lvl="2"/>
            <a:r>
              <a:rPr lang="en-US" dirty="0"/>
              <a:t>1 - 250kw</a:t>
            </a:r>
          </a:p>
          <a:p>
            <a:r>
              <a:rPr lang="en-US" dirty="0"/>
              <a:t>Require regular cycling and testing</a:t>
            </a:r>
          </a:p>
          <a:p>
            <a:r>
              <a:rPr lang="en-US" dirty="0"/>
              <a:t>May be required to turn on generators to reduce strain on electric grid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0C093A-FD91-8A04-CD8F-E3E76EA0F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9553" y="163642"/>
            <a:ext cx="5561105" cy="40067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IMPACTS</a:t>
            </a:r>
          </a:p>
          <a:p>
            <a:r>
              <a:rPr lang="en-US" dirty="0"/>
              <a:t>Humans: diesel exhaust contains &gt;40 cancer-causing substances</a:t>
            </a:r>
          </a:p>
          <a:p>
            <a:r>
              <a:rPr lang="en-US" dirty="0"/>
              <a:t>Exhaust mixes with water causing acid rain</a:t>
            </a:r>
          </a:p>
          <a:p>
            <a:r>
              <a:rPr lang="en-US" dirty="0"/>
              <a:t>In the Bay, it will cause acidification, reducing Bay pH levels</a:t>
            </a:r>
          </a:p>
          <a:p>
            <a:pPr lvl="1"/>
            <a:r>
              <a:rPr lang="en-US" dirty="0"/>
              <a:t>Reduces calcium and carbonates needed by oysters and blue crabs for shell building, reducing populations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1753D7-1D85-F15D-F5ED-694A8410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11</a:t>
            </a:fld>
            <a:endParaRPr lang="en-US" dirty="0"/>
          </a:p>
        </p:txBody>
      </p:sp>
      <p:pic>
        <p:nvPicPr>
          <p:cNvPr id="1026" name="Picture 2" descr="Generac Industrial Generators - Generator Source">
            <a:extLst>
              <a:ext uri="{FF2B5EF4-FFF2-40B4-BE49-F238E27FC236}">
                <a16:creationId xmlns:a16="http://schemas.microsoft.com/office/drawing/2014/main" id="{AE06EA97-06AE-5393-A0C8-004C18CB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79" y="4001294"/>
            <a:ext cx="45148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6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3FEE7-7686-A2E6-1D65-745D7BD16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33B5-B983-DD05-69CF-2F0DB702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Heat Island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E1CCC6B-2717-BD17-3158-91DC7874AA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Heat generated/removed from data centers have increased average temperatures 3.6°F</a:t>
            </a:r>
          </a:p>
          <a:p>
            <a:r>
              <a:rPr lang="en-US" dirty="0"/>
              <a:t>Minimum=.54°F; Maximum=16.4°F</a:t>
            </a:r>
          </a:p>
          <a:p>
            <a:r>
              <a:rPr lang="en-US" dirty="0"/>
              <a:t>Distance from data center extended up to 6.2 miles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660FDD3-C588-4AFA-F997-0A1C0BBD73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IMPACTS</a:t>
            </a:r>
          </a:p>
          <a:p>
            <a:r>
              <a:rPr lang="en-US" dirty="0"/>
              <a:t>Warmer air and land temperatures up to 6.2 miles</a:t>
            </a:r>
          </a:p>
          <a:p>
            <a:r>
              <a:rPr lang="en-US" dirty="0"/>
              <a:t>Potential increases in Bay water temps</a:t>
            </a:r>
          </a:p>
          <a:p>
            <a:pPr lvl="1"/>
            <a:r>
              <a:rPr lang="en-US" dirty="0"/>
              <a:t>Hypoxic (low oxygen levels) conditions </a:t>
            </a:r>
            <a:r>
              <a:rPr lang="en-US" dirty="0">
                <a:sym typeface="Wingdings" panose="05000000000000000000" pitchFamily="2" charset="2"/>
              </a:rPr>
              <a:t> Dead Zones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Impacts aquatic life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53616-EBB5-E107-AE8B-84B95C73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9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0024-DFB6-4147-F0A3-CA54BB36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3858864" cy="2449002"/>
          </a:xfrm>
        </p:spPr>
        <p:txBody>
          <a:bodyPr/>
          <a:lstStyle/>
          <a:p>
            <a:r>
              <a:rPr lang="en-US" dirty="0"/>
              <a:t>Heat Island Potential Radius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4542EB-EAA5-5A4C-A934-72C077FD7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3563" y="0"/>
            <a:ext cx="7548438" cy="69298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ECCF-47D3-F29F-2A07-C896358B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61A17B1-EA1C-8821-AFBC-AEF42F212B81}"/>
              </a:ext>
            </a:extLst>
          </p:cNvPr>
          <p:cNvSpPr txBox="1">
            <a:spLocks/>
          </p:cNvSpPr>
          <p:nvPr/>
        </p:nvSpPr>
        <p:spPr>
          <a:xfrm>
            <a:off x="436470" y="3124863"/>
            <a:ext cx="3730014" cy="30647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Blue circle = AWS</a:t>
            </a:r>
          </a:p>
          <a:p>
            <a:r>
              <a:rPr lang="en-US" dirty="0"/>
              <a:t>Red circle = Natelli</a:t>
            </a:r>
          </a:p>
        </p:txBody>
      </p:sp>
    </p:spTree>
    <p:extLst>
      <p:ext uri="{BB962C8B-B14F-4D97-AF65-F5344CB8AC3E}">
        <p14:creationId xmlns:p14="http://schemas.microsoft.com/office/powerpoint/2010/main" val="82328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5EBB3-CC21-8A3F-BED7-A11853489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3C44-B037-A26A-E5C1-7104E969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62" y="76200"/>
            <a:ext cx="10895106" cy="1325563"/>
          </a:xfrm>
        </p:spPr>
        <p:txBody>
          <a:bodyPr/>
          <a:lstStyle/>
          <a:p>
            <a:r>
              <a:rPr lang="en-US" dirty="0"/>
              <a:t>PFAS Usage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D91760-051B-BC70-5B58-A149878BA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062" y="1253331"/>
            <a:ext cx="5561106" cy="2711073"/>
          </a:xfrm>
        </p:spPr>
        <p:txBody>
          <a:bodyPr>
            <a:normAutofit/>
          </a:bodyPr>
          <a:lstStyle/>
          <a:p>
            <a:r>
              <a:rPr lang="en-US" dirty="0"/>
              <a:t>PFAS are also known as “forever chemicals”</a:t>
            </a:r>
          </a:p>
          <a:p>
            <a:r>
              <a:rPr lang="en-US" dirty="0"/>
              <a:t>Used in data center cooling</a:t>
            </a:r>
          </a:p>
          <a:p>
            <a:r>
              <a:rPr lang="en-US" dirty="0"/>
              <a:t>Possibly used in fire suppression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A7B6FA3-7A01-330B-1623-FBC8E2BBE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377" y="4023749"/>
            <a:ext cx="4930346" cy="2711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IMPACTS</a:t>
            </a:r>
          </a:p>
          <a:p>
            <a:r>
              <a:rPr lang="en-US" sz="1800" dirty="0"/>
              <a:t>Humans: multiple human health impacts including increased cholesterol levels, pregnancy complications, and some cancers</a:t>
            </a:r>
          </a:p>
          <a:p>
            <a:r>
              <a:rPr lang="en-US" sz="1800" dirty="0"/>
              <a:t>PFAS-contaminated water should not be consumed or used for cooking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8777CB-D302-F7F1-1A5C-09285653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2B518-2CA6-AB30-F27E-5CCE97782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335" y="1955609"/>
            <a:ext cx="6513666" cy="4902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0BB32-EC24-1180-5349-499E3A518EDB}"/>
              </a:ext>
            </a:extLst>
          </p:cNvPr>
          <p:cNvSpPr txBox="1"/>
          <p:nvPr/>
        </p:nvSpPr>
        <p:spPr>
          <a:xfrm>
            <a:off x="8517822" y="1509409"/>
            <a:ext cx="1962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Kings Landing Park</a:t>
            </a:r>
          </a:p>
        </p:txBody>
      </p:sp>
    </p:spTree>
    <p:extLst>
      <p:ext uri="{BB962C8B-B14F-4D97-AF65-F5344CB8AC3E}">
        <p14:creationId xmlns:p14="http://schemas.microsoft.com/office/powerpoint/2010/main" val="420693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F013-E98D-F473-CB92-B592DCDD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42" y="178507"/>
            <a:ext cx="4953000" cy="2130552"/>
          </a:xfrm>
        </p:spPr>
        <p:txBody>
          <a:bodyPr anchor="ctr">
            <a:normAutofit/>
          </a:bodyPr>
          <a:lstStyle/>
          <a:p>
            <a:r>
              <a:rPr lang="en-US" dirty="0"/>
              <a:t>Proposed Data Centers in Calvert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4176DBB-69C6-2CE7-0F51-CF3BE510C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342" y="2309059"/>
            <a:ext cx="5302539" cy="382656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 projects currently proposed</a:t>
            </a:r>
          </a:p>
          <a:p>
            <a:pPr marL="1143000" lvl="1" indent="-457200"/>
            <a:r>
              <a:rPr lang="en-US" dirty="0"/>
              <a:t>8 data center buildings at Calvert Cliffs Nuclear Power Plant</a:t>
            </a:r>
          </a:p>
          <a:p>
            <a:pPr marL="1143000" lvl="1" indent="-457200"/>
            <a:r>
              <a:rPr lang="en-US" dirty="0"/>
              <a:t>4 data center buildings at land donated to Calvert to become a park (Natelli)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2EA4CF0-E9EF-E9B6-5712-4E25FE3165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976" r="34018" b="1"/>
          <a:stretch>
            <a:fillRect/>
          </a:stretch>
        </p:blipFill>
        <p:spPr>
          <a:xfrm>
            <a:off x="6496217" y="-58371"/>
            <a:ext cx="5724916" cy="6920837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C0F5E-D2D5-A1D9-8DFD-DD967B81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0106" y="6416675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64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FA717-D99C-2AD2-12D9-D4558386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6CD80-9FE9-8D94-0A4F-D1F43F9EB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18" y="174230"/>
            <a:ext cx="2673744" cy="2451581"/>
          </a:xfrm>
        </p:spPr>
        <p:txBody>
          <a:bodyPr/>
          <a:lstStyle/>
          <a:p>
            <a:r>
              <a:rPr lang="en-US" dirty="0"/>
              <a:t>AWS @ Calvert Cliffs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9701BF-E85F-1BD9-785F-450B1599D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719" y="451021"/>
            <a:ext cx="1573993" cy="279709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F0BFF6-CE96-3A28-1985-CABC96F0F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9656" y="0"/>
            <a:ext cx="568147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D4E9C3-64C2-F7AA-224D-35AD385B77E7}"/>
              </a:ext>
            </a:extLst>
          </p:cNvPr>
          <p:cNvSpPr txBox="1"/>
          <p:nvPr/>
        </p:nvSpPr>
        <p:spPr>
          <a:xfrm>
            <a:off x="4137313" y="451021"/>
            <a:ext cx="2207741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For comparison:</a:t>
            </a:r>
          </a:p>
          <a:p>
            <a:endParaRPr lang="en-US" dirty="0"/>
          </a:p>
          <a:p>
            <a:r>
              <a:rPr lang="en-US" dirty="0"/>
              <a:t>1 football  field = 57,600 square feet</a:t>
            </a:r>
          </a:p>
          <a:p>
            <a:r>
              <a:rPr lang="en-US" dirty="0"/>
              <a:t>AWS = 43.87 football fields OR</a:t>
            </a:r>
          </a:p>
          <a:p>
            <a:r>
              <a:rPr lang="en-US" dirty="0"/>
              <a:t>Ravens Stadium = 1.5 million square feet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F33EE-2627-7EC0-B8DB-8931EA6CBFEA}"/>
              </a:ext>
            </a:extLst>
          </p:cNvPr>
          <p:cNvSpPr txBox="1">
            <a:spLocks/>
          </p:cNvSpPr>
          <p:nvPr/>
        </p:nvSpPr>
        <p:spPr>
          <a:xfrm>
            <a:off x="139836" y="3695157"/>
            <a:ext cx="3842876" cy="2797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/>
              <a:t>Forested wetlands </a:t>
            </a:r>
          </a:p>
          <a:p>
            <a:pPr marL="457200" indent="-457200"/>
            <a:r>
              <a:rPr lang="en-US" dirty="0"/>
              <a:t>Numerous protected species</a:t>
            </a:r>
          </a:p>
          <a:p>
            <a:pPr marL="457200" indent="-457200"/>
            <a:r>
              <a:rPr lang="en-US" dirty="0"/>
              <a:t>Beavers = keystone species</a:t>
            </a:r>
          </a:p>
        </p:txBody>
      </p:sp>
    </p:spTree>
    <p:extLst>
      <p:ext uri="{BB962C8B-B14F-4D97-AF65-F5344CB8AC3E}">
        <p14:creationId xmlns:p14="http://schemas.microsoft.com/office/powerpoint/2010/main" val="348957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F0242-54A4-C657-1611-9B5F5EC66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B0CE9-30AC-9E54-BF76-002C6AC8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3D439-2D8A-F433-EC8F-EE4442C1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18" y="174230"/>
            <a:ext cx="2673744" cy="2451581"/>
          </a:xfrm>
        </p:spPr>
        <p:txBody>
          <a:bodyPr/>
          <a:lstStyle/>
          <a:p>
            <a:r>
              <a:rPr lang="en-US" dirty="0"/>
              <a:t>AWS @ Calvert Cliffs</a:t>
            </a:r>
          </a:p>
        </p:txBody>
      </p:sp>
      <p:pic>
        <p:nvPicPr>
          <p:cNvPr id="2050" name="Picture 2" descr="May be an illustration of blueprint, floor plan and text">
            <a:extLst>
              <a:ext uri="{FF2B5EF4-FFF2-40B4-BE49-F238E27FC236}">
                <a16:creationId xmlns:a16="http://schemas.microsoft.com/office/drawing/2014/main" id="{1E7A2552-E8FE-5DB7-5502-884710B26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2"/>
          <a:stretch>
            <a:fillRect/>
          </a:stretch>
        </p:blipFill>
        <p:spPr bwMode="auto">
          <a:xfrm>
            <a:off x="2729099" y="0"/>
            <a:ext cx="9349597" cy="684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B547-48F6-7805-7C09-D6C399B00D37}"/>
              </a:ext>
            </a:extLst>
          </p:cNvPr>
          <p:cNvSpPr txBox="1">
            <a:spLocks/>
          </p:cNvSpPr>
          <p:nvPr/>
        </p:nvSpPr>
        <p:spPr>
          <a:xfrm>
            <a:off x="113304" y="3603163"/>
            <a:ext cx="2926458" cy="3826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Campus 1</a:t>
            </a:r>
          </a:p>
          <a:p>
            <a:r>
              <a:rPr lang="en-US" sz="2400" dirty="0"/>
              <a:t>Blue dashed lines = 400’ offset from residential spaces</a:t>
            </a:r>
          </a:p>
          <a:p>
            <a:r>
              <a:rPr lang="en-US" sz="2400" dirty="0"/>
              <a:t>Red dashed lines = 200’ offset</a:t>
            </a:r>
          </a:p>
        </p:txBody>
      </p:sp>
    </p:spTree>
    <p:extLst>
      <p:ext uri="{BB962C8B-B14F-4D97-AF65-F5344CB8AC3E}">
        <p14:creationId xmlns:p14="http://schemas.microsoft.com/office/powerpoint/2010/main" val="2492379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BE49F-89B3-1F4F-25DA-08DC80484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3C4EC-0BB3-26F9-8421-330ACE932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302B9-4314-A1DF-80E3-3F6804B5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18" y="174230"/>
            <a:ext cx="2673744" cy="2451581"/>
          </a:xfrm>
        </p:spPr>
        <p:txBody>
          <a:bodyPr/>
          <a:lstStyle/>
          <a:p>
            <a:r>
              <a:rPr lang="en-US" dirty="0"/>
              <a:t>AWS @ Calvert Cliffs</a:t>
            </a:r>
          </a:p>
        </p:txBody>
      </p:sp>
      <p:pic>
        <p:nvPicPr>
          <p:cNvPr id="1026" name="Picture 2" descr="May be an image of map, floor plan, blueprint and text">
            <a:extLst>
              <a:ext uri="{FF2B5EF4-FFF2-40B4-BE49-F238E27FC236}">
                <a16:creationId xmlns:a16="http://schemas.microsoft.com/office/drawing/2014/main" id="{5959FF37-262D-7B73-446B-EFA4ABC43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>
            <a:fillRect/>
          </a:stretch>
        </p:blipFill>
        <p:spPr bwMode="auto">
          <a:xfrm>
            <a:off x="3263107" y="0"/>
            <a:ext cx="89288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5A004-2A8C-9377-ABDF-6C6A1B87B1FB}"/>
              </a:ext>
            </a:extLst>
          </p:cNvPr>
          <p:cNvSpPr txBox="1">
            <a:spLocks/>
          </p:cNvSpPr>
          <p:nvPr/>
        </p:nvSpPr>
        <p:spPr>
          <a:xfrm>
            <a:off x="113304" y="3603163"/>
            <a:ext cx="2926458" cy="3826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Campus 3</a:t>
            </a:r>
          </a:p>
          <a:p>
            <a:r>
              <a:rPr lang="en-US" sz="2400" dirty="0"/>
              <a:t>Blue dashed lines = 400’ offset from residential spaces</a:t>
            </a:r>
          </a:p>
          <a:p>
            <a:r>
              <a:rPr lang="en-US" sz="2400" dirty="0"/>
              <a:t>Red dashed lines = 200’ offset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41173F-D347-2686-8C4B-89829E16E9AA}"/>
              </a:ext>
            </a:extLst>
          </p:cNvPr>
          <p:cNvSpPr txBox="1"/>
          <p:nvPr/>
        </p:nvSpPr>
        <p:spPr>
          <a:xfrm>
            <a:off x="10361706" y="5890824"/>
            <a:ext cx="115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BGE Park</a:t>
            </a:r>
          </a:p>
        </p:txBody>
      </p:sp>
    </p:spTree>
    <p:extLst>
      <p:ext uri="{BB962C8B-B14F-4D97-AF65-F5344CB8AC3E}">
        <p14:creationId xmlns:p14="http://schemas.microsoft.com/office/powerpoint/2010/main" val="173520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EC336-847F-4DCE-C3B4-FA2CFC6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384" y="365760"/>
            <a:ext cx="5048416" cy="1325563"/>
          </a:xfrm>
        </p:spPr>
        <p:txBody>
          <a:bodyPr/>
          <a:lstStyle/>
          <a:p>
            <a:r>
              <a:rPr lang="en-US" dirty="0"/>
              <a:t>Natelli Holdings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4AC09E2-4E30-4C99-3968-54C3940C16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75245" cy="6858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33F1E-D3B5-FB1F-7D28-EBAAFACB37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Wants to purchase land donated to county intended to become public park</a:t>
            </a:r>
          </a:p>
          <a:p>
            <a:r>
              <a:rPr lang="en-US" dirty="0"/>
              <a:t>4 proposed data center buildings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993E2-BB86-4697-8A01-B1D1BF74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4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7440B-0CCD-5E59-74BA-0246513C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Pollution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E16E0F-FB99-F56C-F87E-ADDD86999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591050"/>
          </a:xfrm>
        </p:spPr>
        <p:txBody>
          <a:bodyPr>
            <a:normAutofit/>
          </a:bodyPr>
          <a:lstStyle/>
          <a:p>
            <a:r>
              <a:rPr lang="en-US" dirty="0"/>
              <a:t>Noise levels can reach 80-90 decibels at a data center</a:t>
            </a:r>
          </a:p>
          <a:p>
            <a:pPr lvl="1"/>
            <a:r>
              <a:rPr lang="en-US" dirty="0"/>
              <a:t>Cooling equipment</a:t>
            </a:r>
          </a:p>
          <a:p>
            <a:pPr lvl="1"/>
            <a:r>
              <a:rPr lang="en-US" dirty="0"/>
              <a:t>Generators</a:t>
            </a:r>
          </a:p>
          <a:p>
            <a:r>
              <a:rPr lang="en-US" dirty="0"/>
              <a:t>Sound travels through air and water</a:t>
            </a:r>
          </a:p>
          <a:p>
            <a:r>
              <a:rPr lang="en-US" dirty="0"/>
              <a:t>Sound waves coming from two different directions amplify waves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1AABF7C-2863-E127-7632-8FE99DDCE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9553" y="365760"/>
            <a:ext cx="55611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IMPACTS</a:t>
            </a:r>
          </a:p>
          <a:p>
            <a:r>
              <a:rPr lang="en-US" dirty="0"/>
              <a:t>Disturbs sleep, produces cardiovascular, cognitive, and mental health impacts</a:t>
            </a:r>
          </a:p>
          <a:p>
            <a:r>
              <a:rPr lang="en-US" dirty="0"/>
              <a:t>Stresses fish and raises their cortisol levels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2CF6-BDF4-A7CE-DD31-D655EEB3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C79C8-08A0-F689-CE78-C8B9BA1097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332"/>
          <a:stretch>
            <a:fillRect/>
          </a:stretch>
        </p:blipFill>
        <p:spPr>
          <a:xfrm>
            <a:off x="6465293" y="3697106"/>
            <a:ext cx="4056485" cy="3160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29E950-3DBE-06F1-F5FD-7377CC07D0E7}"/>
              </a:ext>
            </a:extLst>
          </p:cNvPr>
          <p:cNvSpPr txBox="1"/>
          <p:nvPr/>
        </p:nvSpPr>
        <p:spPr>
          <a:xfrm>
            <a:off x="4509437" y="6550977"/>
            <a:ext cx="1955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TJ Bridge from Solomons</a:t>
            </a:r>
          </a:p>
        </p:txBody>
      </p:sp>
    </p:spTree>
    <p:extLst>
      <p:ext uri="{BB962C8B-B14F-4D97-AF65-F5344CB8AC3E}">
        <p14:creationId xmlns:p14="http://schemas.microsoft.com/office/powerpoint/2010/main" val="84821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9C3A9-34C8-990C-0DA1-762A8FB7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04D01-7512-4090-C619-C22B696B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Infrasound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FF8952-C045-598A-DDCC-8B6773A22C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591050"/>
          </a:xfrm>
        </p:spPr>
        <p:txBody>
          <a:bodyPr>
            <a:normAutofit/>
          </a:bodyPr>
          <a:lstStyle/>
          <a:p>
            <a:r>
              <a:rPr lang="en-US" dirty="0"/>
              <a:t>Infrasound is ultra-low frequency (below 20 hertz; below human hearing levels)</a:t>
            </a:r>
          </a:p>
          <a:p>
            <a:pPr lvl="1"/>
            <a:r>
              <a:rPr lang="en-US" dirty="0"/>
              <a:t>Produced by mechanical operation</a:t>
            </a:r>
          </a:p>
          <a:p>
            <a:pPr lvl="1"/>
            <a:r>
              <a:rPr lang="en-US" dirty="0"/>
              <a:t>Can penetrate buildings</a:t>
            </a:r>
          </a:p>
          <a:p>
            <a:pPr lvl="1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3DFBCC-B38B-4014-CB70-A027D6833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65760"/>
            <a:ext cx="55611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IMPACTS</a:t>
            </a:r>
          </a:p>
          <a:p>
            <a:r>
              <a:rPr lang="en-US" dirty="0"/>
              <a:t>“Infrasound at high volumes can directly affect the human central nervous system, causing disorientation, anxiety, panic, bowel spasms, nausea and vomiting.”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122BD2-789D-E408-B95D-A35D5DF60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 descr="Infrasound and Your Health: What Scientists Know About Its Effects">
            <a:extLst>
              <a:ext uri="{FF2B5EF4-FFF2-40B4-BE49-F238E27FC236}">
                <a16:creationId xmlns:a16="http://schemas.microsoft.com/office/drawing/2014/main" id="{04D0BAA4-9798-EC49-9DCA-479B58AF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02923"/>
            <a:ext cx="4617308" cy="29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31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EA65B-8255-0F2B-31F5-2BA613658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8CAF-DF41-5A38-45C5-83B22BB4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9" y="76200"/>
            <a:ext cx="10895106" cy="1325563"/>
          </a:xfrm>
        </p:spPr>
        <p:txBody>
          <a:bodyPr/>
          <a:lstStyle/>
          <a:p>
            <a:r>
              <a:rPr lang="en-US" dirty="0"/>
              <a:t>Water Usage/Pollution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22125A-37FA-549F-1116-B75697D5C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229" y="1401763"/>
            <a:ext cx="556110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Evaporative cooling</a:t>
            </a:r>
          </a:p>
          <a:p>
            <a:pPr lvl="1"/>
            <a:r>
              <a:rPr lang="en-US" dirty="0"/>
              <a:t>Changes water chemistry by concentrating nutrients and minerals</a:t>
            </a:r>
          </a:p>
          <a:p>
            <a:pPr lvl="1"/>
            <a:r>
              <a:rPr lang="en-US" dirty="0"/>
              <a:t>Reduces amounts of water</a:t>
            </a:r>
          </a:p>
          <a:p>
            <a:r>
              <a:rPr lang="en-US" dirty="0"/>
              <a:t>Removing forests over wetlands on Johns Creek will reduce water filtering</a:t>
            </a:r>
          </a:p>
          <a:p>
            <a:r>
              <a:rPr lang="en-US" dirty="0"/>
              <a:t>Asphalt surfaces will increase pollution runoff into streams, rivers, and Bay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709D6B-B4B8-2F6A-B459-A44874110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007075"/>
            <a:ext cx="5561105" cy="32930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IMPACTS</a:t>
            </a:r>
          </a:p>
          <a:p>
            <a:r>
              <a:rPr lang="en-US" dirty="0"/>
              <a:t>Concentrated water cannot be returned to the Bay</a:t>
            </a:r>
          </a:p>
          <a:p>
            <a:r>
              <a:rPr lang="en-US" dirty="0"/>
              <a:t>Increased pollutants will make their way into the Bay</a:t>
            </a:r>
          </a:p>
          <a:p>
            <a:r>
              <a:rPr lang="en-US" dirty="0"/>
              <a:t>Impacts to plants and animals (food sources)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A42ED-9CAC-F40A-C824-E5F17699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E8DE5-FCBA-E14C-D7CC-714D895D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551" b="32883"/>
          <a:stretch>
            <a:fillRect/>
          </a:stretch>
        </p:blipFill>
        <p:spPr>
          <a:xfrm>
            <a:off x="5581782" y="4454611"/>
            <a:ext cx="5920300" cy="2403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6A97EC-6371-BF34-CEA8-63F825BC33B9}"/>
              </a:ext>
            </a:extLst>
          </p:cNvPr>
          <p:cNvSpPr txBox="1"/>
          <p:nvPr/>
        </p:nvSpPr>
        <p:spPr>
          <a:xfrm>
            <a:off x="4819135" y="6488668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Crane </a:t>
            </a:r>
          </a:p>
        </p:txBody>
      </p:sp>
    </p:spTree>
    <p:extLst>
      <p:ext uri="{BB962C8B-B14F-4D97-AF65-F5344CB8AC3E}">
        <p14:creationId xmlns:p14="http://schemas.microsoft.com/office/powerpoint/2010/main" val="4155351453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_win32_JB_SL_v2.potx" id="{ADBA094C-A0EC-4C0A-B446-BFAC587CD452}" vid="{5D925AC9-0F62-4DD1-AF7D-A39A21A96B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8EF3A0-5A01-4576-8764-452FD3A2CB70}">
  <ds:schemaRefs>
    <ds:schemaRef ds:uri="http://schemas.microsoft.com/office/2006/metadata/properties"/>
    <ds:schemaRef ds:uri="71af3243-3dd4-4a8d-8c0d-dd76da1f02a5"/>
    <ds:schemaRef ds:uri="http://schemas.microsoft.com/office/infopath/2007/PartnerControls"/>
    <ds:schemaRef ds:uri="http://schemas.microsoft.com/sharepoint/v3"/>
    <ds:schemaRef ds:uri="http://purl.org/dc/dcmitype/"/>
    <ds:schemaRef ds:uri="http://purl.org/dc/terms/"/>
    <ds:schemaRef ds:uri="16c05727-aa75-4e4a-9b5f-8a80a1165891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230e9df3-be65-4c73-a93b-d1236ebd677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41D0F8-A96E-436B-B6A7-2AFF6F30F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1377AF-B80E-4F93-8088-50DE225F345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Dappled design</Template>
  <TotalTime>788</TotalTime>
  <Words>656</Words>
  <Application>Microsoft Office PowerPoint</Application>
  <PresentationFormat>Widescreen</PresentationFormat>
  <Paragraphs>107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Avenir Next LT Pro</vt:lpstr>
      <vt:lpstr>AvenirNext LT Pro Medium</vt:lpstr>
      <vt:lpstr>Calibri</vt:lpstr>
      <vt:lpstr>Posterama</vt:lpstr>
      <vt:lpstr>Sabon Next LT</vt:lpstr>
      <vt:lpstr>Segoe UI Semilight</vt:lpstr>
      <vt:lpstr>Wingdings</vt:lpstr>
      <vt:lpstr>DappledVTI</vt:lpstr>
      <vt:lpstr>About Janette</vt:lpstr>
      <vt:lpstr>Proposed Data Centers in Calvert</vt:lpstr>
      <vt:lpstr>AWS @ Calvert Cliffs</vt:lpstr>
      <vt:lpstr>AWS @ Calvert Cliffs</vt:lpstr>
      <vt:lpstr>AWS @ Calvert Cliffs</vt:lpstr>
      <vt:lpstr>Natelli Holdings</vt:lpstr>
      <vt:lpstr>Noise Pollution</vt:lpstr>
      <vt:lpstr>Infrasound</vt:lpstr>
      <vt:lpstr>Water Usage/Pollution</vt:lpstr>
      <vt:lpstr>Categories of Pollutants of Concern and their Concentrations</vt:lpstr>
      <vt:lpstr>Air Pollution</vt:lpstr>
      <vt:lpstr>Data Center Heat Island</vt:lpstr>
      <vt:lpstr>Heat Island Potential Radius</vt:lpstr>
      <vt:lpstr>PFAS Usage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Janette Wysocki</dc:creator>
  <cp:lastModifiedBy>Sandra Gwynn</cp:lastModifiedBy>
  <cp:revision>43</cp:revision>
  <cp:lastPrinted>2026-06-11T18:04:54Z</cp:lastPrinted>
  <dcterms:created xsi:type="dcterms:W3CDTF">2026-06-07T23:54:08Z</dcterms:created>
  <dcterms:modified xsi:type="dcterms:W3CDTF">2026-06-26T17:15:05Z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