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60" r:id="rId3"/>
    <p:sldId id="264" r:id="rId4"/>
    <p:sldId id="266" r:id="rId5"/>
    <p:sldId id="276" r:id="rId6"/>
    <p:sldId id="271" r:id="rId7"/>
    <p:sldId id="257" r:id="rId8"/>
    <p:sldId id="268" r:id="rId9"/>
    <p:sldId id="259" r:id="rId10"/>
    <p:sldId id="258" r:id="rId11"/>
    <p:sldId id="272" r:id="rId12"/>
    <p:sldId id="277" r:id="rId13"/>
    <p:sldId id="278" r:id="rId14"/>
    <p:sldId id="273" r:id="rId15"/>
    <p:sldId id="267" r:id="rId16"/>
    <p:sldId id="275" r:id="rId17"/>
    <p:sldId id="269" r:id="rId18"/>
    <p:sldId id="279"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schmitt" initials="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52" autoAdjust="0"/>
    <p:restoredTop sz="80710" autoAdjust="0"/>
  </p:normalViewPr>
  <p:slideViewPr>
    <p:cSldViewPr>
      <p:cViewPr>
        <p:scale>
          <a:sx n="50" d="100"/>
          <a:sy n="50" d="100"/>
        </p:scale>
        <p:origin x="-4816" y="-13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380F08-8D01-AD4B-AD28-E163D40E72A7}" type="datetimeFigureOut">
              <a:rPr lang="en-US" smtClean="0"/>
              <a:t>2/29/16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51D6BA-CC17-2645-9412-BD38B8BCF5F8}" type="slidenum">
              <a:rPr lang="en-US" smtClean="0"/>
              <a:t>‹#›</a:t>
            </a:fld>
            <a:endParaRPr lang="en-US"/>
          </a:p>
        </p:txBody>
      </p:sp>
    </p:spTree>
    <p:extLst>
      <p:ext uri="{BB962C8B-B14F-4D97-AF65-F5344CB8AC3E}">
        <p14:creationId xmlns:p14="http://schemas.microsoft.com/office/powerpoint/2010/main" val="42392305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AB8D76-1EA6-4ED8-A7C2-C9CD8F45E39C}" type="datetimeFigureOut">
              <a:rPr lang="en-US" smtClean="0"/>
              <a:pPr/>
              <a:t>2/29/16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BB1FF7-690D-4808-B2AD-4E60D5F2DA3A}" type="slidenum">
              <a:rPr lang="en-US" smtClean="0"/>
              <a:pPr/>
              <a:t>‹#›</a:t>
            </a:fld>
            <a:endParaRPr lang="en-US"/>
          </a:p>
        </p:txBody>
      </p:sp>
    </p:spTree>
    <p:extLst>
      <p:ext uri="{BB962C8B-B14F-4D97-AF65-F5344CB8AC3E}">
        <p14:creationId xmlns:p14="http://schemas.microsoft.com/office/powerpoint/2010/main" val="42177078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Enteric Fermentation:</a:t>
            </a:r>
            <a:r>
              <a:rPr lang="en-US" baseline="0" dirty="0" smtClean="0"/>
              <a:t> Breakdown of Carbohydrates into simple molecules for absorption by Animals. </a:t>
            </a:r>
            <a:endParaRPr lang="en-US" dirty="0"/>
          </a:p>
        </p:txBody>
      </p:sp>
      <p:sp>
        <p:nvSpPr>
          <p:cNvPr id="4" name="Slide Number Placeholder 3"/>
          <p:cNvSpPr>
            <a:spLocks noGrp="1"/>
          </p:cNvSpPr>
          <p:nvPr>
            <p:ph type="sldNum" sz="quarter" idx="10"/>
          </p:nvPr>
        </p:nvSpPr>
        <p:spPr/>
        <p:txBody>
          <a:bodyPr/>
          <a:lstStyle/>
          <a:p>
            <a:fld id="{57BB1FF7-690D-4808-B2AD-4E60D5F2DA3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Two bills assigned to the Joint Committee on Telecommunications, Utilities and Energy ensure  that gas consumers no longer pay for gas leaked from neglected, obsolete and decrepit pipes</a:t>
            </a:r>
          </a:p>
          <a:p>
            <a:endParaRPr lang="en-US" dirty="0"/>
          </a:p>
        </p:txBody>
      </p:sp>
      <p:sp>
        <p:nvSpPr>
          <p:cNvPr id="4" name="Slide Number Placeholder 3"/>
          <p:cNvSpPr>
            <a:spLocks noGrp="1"/>
          </p:cNvSpPr>
          <p:nvPr>
            <p:ph type="sldNum" sz="quarter" idx="10"/>
          </p:nvPr>
        </p:nvSpPr>
        <p:spPr/>
        <p:txBody>
          <a:bodyPr/>
          <a:lstStyle/>
          <a:p>
            <a:fld id="{57BB1FF7-690D-4808-B2AD-4E60D5F2DA3A}" type="slidenum">
              <a:rPr lang="en-US" smtClean="0"/>
              <a:pPr/>
              <a:t>15</a:t>
            </a:fld>
            <a:endParaRPr lang="en-US"/>
          </a:p>
        </p:txBody>
      </p:sp>
    </p:spTree>
    <p:extLst>
      <p:ext uri="{BB962C8B-B14F-4D97-AF65-F5344CB8AC3E}">
        <p14:creationId xmlns:p14="http://schemas.microsoft.com/office/powerpoint/2010/main" val="785738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BB1FF7-690D-4808-B2AD-4E60D5F2DA3A}"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Natural</a:t>
            </a:r>
            <a:r>
              <a:rPr lang="en-US" sz="1200" baseline="0" dirty="0" smtClean="0"/>
              <a:t> Gas, 95% of which is methane, </a:t>
            </a:r>
            <a:r>
              <a:rPr lang="en-US" sz="1200" dirty="0" smtClean="0"/>
              <a:t>is roughly 86 times as potent as carbon dioxide as a driver of climate change over a period of 20 years, or 35 times as potent over the span of a century.</a:t>
            </a:r>
            <a:endParaRPr lang="en-US" dirty="0"/>
          </a:p>
        </p:txBody>
      </p:sp>
      <p:sp>
        <p:nvSpPr>
          <p:cNvPr id="4" name="Slide Number Placeholder 3"/>
          <p:cNvSpPr>
            <a:spLocks noGrp="1"/>
          </p:cNvSpPr>
          <p:nvPr>
            <p:ph type="sldNum" sz="quarter" idx="10"/>
          </p:nvPr>
        </p:nvSpPr>
        <p:spPr/>
        <p:txBody>
          <a:bodyPr/>
          <a:lstStyle/>
          <a:p>
            <a:fld id="{57BB1FF7-690D-4808-B2AD-4E60D5F2DA3A}"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B1FF7-690D-4808-B2AD-4E60D5F2DA3A}" type="slidenum">
              <a:rPr lang="en-US" smtClean="0"/>
              <a:pPr/>
              <a:t>5</a:t>
            </a:fld>
            <a:endParaRPr lang="en-US"/>
          </a:p>
        </p:txBody>
      </p:sp>
    </p:spTree>
    <p:extLst>
      <p:ext uri="{BB962C8B-B14F-4D97-AF65-F5344CB8AC3E}">
        <p14:creationId xmlns:p14="http://schemas.microsoft.com/office/powerpoint/2010/main" val="1136114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121 unrepaired leaks. The oldest is from 1992. </a:t>
            </a:r>
            <a:r>
              <a:rPr lang="en-US" sz="1200" dirty="0" smtClean="0">
                <a:solidFill>
                  <a:schemeClr val="bg1"/>
                </a:solidFill>
              </a:rPr>
              <a:t>Unaccounted For Gas exceeds 8 billion cubic feet per year and is worth $50</a:t>
            </a:r>
            <a:r>
              <a:rPr lang="en-US" sz="1200" baseline="0" dirty="0" smtClean="0">
                <a:solidFill>
                  <a:schemeClr val="bg1"/>
                </a:solidFill>
              </a:rPr>
              <a:t> Million. </a:t>
            </a:r>
            <a:endParaRPr lang="en-US" dirty="0"/>
          </a:p>
        </p:txBody>
      </p:sp>
      <p:sp>
        <p:nvSpPr>
          <p:cNvPr id="4" name="Slide Number Placeholder 3"/>
          <p:cNvSpPr>
            <a:spLocks noGrp="1"/>
          </p:cNvSpPr>
          <p:nvPr>
            <p:ph type="sldNum" sz="quarter" idx="10"/>
          </p:nvPr>
        </p:nvSpPr>
        <p:spPr/>
        <p:txBody>
          <a:bodyPr/>
          <a:lstStyle/>
          <a:p>
            <a:fld id="{57BB1FF7-690D-4808-B2AD-4E60D5F2DA3A}"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vast majority of gas lines in </a:t>
            </a:r>
            <a:r>
              <a:rPr lang="en-US" baseline="0" dirty="0" err="1" smtClean="0"/>
              <a:t>wellesley</a:t>
            </a:r>
            <a:r>
              <a:rPr lang="en-US" baseline="0" dirty="0" smtClean="0"/>
              <a:t> are pressurized to 2 PSI.  Those along Rt. 9 are pressurized to 20-22PSI. </a:t>
            </a:r>
            <a:endParaRPr lang="en-US" dirty="0"/>
          </a:p>
        </p:txBody>
      </p:sp>
      <p:sp>
        <p:nvSpPr>
          <p:cNvPr id="4" name="Slide Number Placeholder 3"/>
          <p:cNvSpPr>
            <a:spLocks noGrp="1"/>
          </p:cNvSpPr>
          <p:nvPr>
            <p:ph type="sldNum" sz="quarter" idx="10"/>
          </p:nvPr>
        </p:nvSpPr>
        <p:spPr/>
        <p:txBody>
          <a:bodyPr/>
          <a:lstStyle/>
          <a:p>
            <a:fld id="{57BB1FF7-690D-4808-B2AD-4E60D5F2DA3A}"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3200" dirty="0" smtClean="0"/>
              <a:t>1 Leak adjacent to the HS, 2 leaks within a block of the Middle School, 2 within a block of Sprague, 3 within a block of Farms Station, 2 identified near our Town forest, 1 less than a block away from Town Hall.</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3200" dirty="0" smtClean="0"/>
              <a:t>Ground Level Ozone: Causes chest pain, coughing, throat irritation, and congestion. It can worsen bronchitis, emphysema, and asthma and can reduce lung function and inflame the linings of the lungs. Repeated exposure may permanently scar lung tissue</a:t>
            </a:r>
          </a:p>
          <a:p>
            <a:r>
              <a:rPr lang="en-US" dirty="0" smtClean="0"/>
              <a:t>Leaking gas replaces oxygen in tree roots and dries them out. No count in Wellesley</a:t>
            </a:r>
            <a:r>
              <a:rPr lang="en-US" baseline="0" dirty="0" smtClean="0"/>
              <a:t> but Newton inventoried 220 dead and 190 damaged trees and is suing the gas company</a:t>
            </a:r>
            <a:endParaRPr lang="en-US" dirty="0"/>
          </a:p>
        </p:txBody>
      </p:sp>
      <p:sp>
        <p:nvSpPr>
          <p:cNvPr id="4" name="Slide Number Placeholder 3"/>
          <p:cNvSpPr>
            <a:spLocks noGrp="1"/>
          </p:cNvSpPr>
          <p:nvPr>
            <p:ph type="sldNum" sz="quarter" idx="10"/>
          </p:nvPr>
        </p:nvSpPr>
        <p:spPr/>
        <p:txBody>
          <a:bodyPr/>
          <a:lstStyle/>
          <a:p>
            <a:fld id="{57BB1FF7-690D-4808-B2AD-4E60D5F2DA3A}" type="slidenum">
              <a:rPr lang="en-US" smtClean="0"/>
              <a:pPr/>
              <a:t>9</a:t>
            </a:fld>
            <a:endParaRPr lang="en-US"/>
          </a:p>
        </p:txBody>
      </p:sp>
    </p:spTree>
    <p:extLst>
      <p:ext uri="{BB962C8B-B14F-4D97-AF65-F5344CB8AC3E}">
        <p14:creationId xmlns:p14="http://schemas.microsoft.com/office/powerpoint/2010/main" val="1380535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Ground Level Atmospheric data from Boston.  Note the background</a:t>
            </a:r>
            <a:r>
              <a:rPr lang="en-US" baseline="0" dirty="0" smtClean="0"/>
              <a:t> </a:t>
            </a:r>
            <a:r>
              <a:rPr lang="en-US" dirty="0" smtClean="0"/>
              <a:t>atmospheric level of Methane</a:t>
            </a:r>
            <a:r>
              <a:rPr lang="en-US" baseline="0" dirty="0" smtClean="0"/>
              <a:t> is 2.2ppm. </a:t>
            </a:r>
            <a:r>
              <a:rPr lang="en-US" sz="1200" dirty="0" smtClean="0">
                <a:solidFill>
                  <a:schemeClr val="bg1"/>
                </a:solidFill>
              </a:rPr>
              <a:t>Emissions from natural gas were found to be two to three times larger than predicted by existing inventory methodologies and industry reports</a:t>
            </a:r>
            <a:endParaRPr lang="en-US" dirty="0"/>
          </a:p>
        </p:txBody>
      </p:sp>
      <p:sp>
        <p:nvSpPr>
          <p:cNvPr id="4" name="Slide Number Placeholder 3"/>
          <p:cNvSpPr>
            <a:spLocks noGrp="1"/>
          </p:cNvSpPr>
          <p:nvPr>
            <p:ph type="sldNum" sz="quarter" idx="10"/>
          </p:nvPr>
        </p:nvSpPr>
        <p:spPr/>
        <p:txBody>
          <a:bodyPr/>
          <a:lstStyle/>
          <a:p>
            <a:fld id="{57BB1FF7-690D-4808-B2AD-4E60D5F2DA3A}"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Tree Removed</a:t>
            </a:r>
            <a:r>
              <a:rPr lang="en-US" baseline="0" dirty="0" smtClean="0"/>
              <a:t> from 200 Grove Street after years of damage from Natural Gas.</a:t>
            </a:r>
            <a:endParaRPr lang="en-US" dirty="0"/>
          </a:p>
        </p:txBody>
      </p:sp>
      <p:sp>
        <p:nvSpPr>
          <p:cNvPr id="4" name="Slide Number Placeholder 3"/>
          <p:cNvSpPr>
            <a:spLocks noGrp="1"/>
          </p:cNvSpPr>
          <p:nvPr>
            <p:ph type="sldNum" sz="quarter" idx="10"/>
          </p:nvPr>
        </p:nvSpPr>
        <p:spPr/>
        <p:txBody>
          <a:bodyPr/>
          <a:lstStyle/>
          <a:p>
            <a:fld id="{57BB1FF7-690D-4808-B2AD-4E60D5F2DA3A}"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9D71D0-4160-8C4D-9295-8344458C1E6A}" type="datetime1">
              <a:rPr lang="en-US" smtClean="0"/>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BD6572-18BF-4DAF-A519-27ED2692A29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77A63F-8701-7643-955B-50C52EA48ED0}" type="datetime1">
              <a:rPr lang="en-US" smtClean="0"/>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BD6572-18BF-4DAF-A519-27ED2692A2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E8C39A-5123-D24D-8D6E-4D3D1C3CB36C}" type="datetime1">
              <a:rPr lang="en-US" smtClean="0"/>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BD6572-18BF-4DAF-A519-27ED2692A2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63B9CE-4D1C-9141-9FEC-08685F9BC1C3}" type="datetime1">
              <a:rPr lang="en-US" smtClean="0"/>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BD6572-18BF-4DAF-A519-27ED2692A2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B2B5A6-A860-8241-A0D0-956AE255927E}" type="datetime1">
              <a:rPr lang="en-US" smtClean="0"/>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BD6572-18BF-4DAF-A519-27ED2692A2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328015-F435-D34C-A703-44B5B809332A}" type="datetime1">
              <a:rPr lang="en-US" smtClean="0"/>
              <a:t>2/29/16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BD6572-18BF-4DAF-A519-27ED2692A2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DB2E9F-9DEE-334C-A907-27AC213B98BB}" type="datetime1">
              <a:rPr lang="en-US" smtClean="0"/>
              <a:t>2/29/16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BD6572-18BF-4DAF-A519-27ED2692A2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B48A46-589B-CE4C-BDD0-68AD81AFC80A}" type="datetime1">
              <a:rPr lang="en-US" smtClean="0"/>
              <a:t>2/29/16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BD6572-18BF-4DAF-A519-27ED2692A2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343D95-77BA-5E4C-91F3-1B3E082EEBBC}" type="datetime1">
              <a:rPr lang="en-US" smtClean="0"/>
              <a:t>2/29/16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BD6572-18BF-4DAF-A519-27ED2692A2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7FBC60-316C-0B4D-AFBF-3375EA0E12B1}" type="datetime1">
              <a:rPr lang="en-US" smtClean="0"/>
              <a:t>2/29/16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BD6572-18BF-4DAF-A519-27ED2692A2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87FFD0-3F46-D744-A5D8-0B8814B6B7E2}" type="datetime1">
              <a:rPr lang="en-US" smtClean="0"/>
              <a:t>2/29/16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BD6572-18BF-4DAF-A519-27ED2692A2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122AE8-473D-8B47-B5EF-E8F73BC5843E}" type="datetime1">
              <a:rPr lang="en-US" smtClean="0"/>
              <a:t>2/29/16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BD6572-18BF-4DAF-A519-27ED2692A29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28600"/>
            <a:ext cx="7620000" cy="1165225"/>
          </a:xfrm>
        </p:spPr>
        <p:txBody>
          <a:bodyPr/>
          <a:lstStyle/>
          <a:p>
            <a:r>
              <a:rPr lang="en-US" b="1" dirty="0" smtClean="0"/>
              <a:t>Gas Leaks In Wellesley</a:t>
            </a:r>
            <a:endParaRPr lang="en-US" b="1" dirty="0"/>
          </a:p>
        </p:txBody>
      </p:sp>
      <p:pic>
        <p:nvPicPr>
          <p:cNvPr id="16386" name="Picture 2"/>
          <p:cNvPicPr>
            <a:picLocks noChangeAspect="1" noChangeArrowheads="1"/>
          </p:cNvPicPr>
          <p:nvPr/>
        </p:nvPicPr>
        <p:blipFill>
          <a:blip r:embed="rId2" cstate="print"/>
          <a:srcRect/>
          <a:stretch>
            <a:fillRect/>
          </a:stretch>
        </p:blipFill>
        <p:spPr bwMode="auto">
          <a:xfrm>
            <a:off x="2133600" y="1295400"/>
            <a:ext cx="4876800" cy="3558746"/>
          </a:xfrm>
          <a:prstGeom prst="rect">
            <a:avLst/>
          </a:prstGeom>
          <a:noFill/>
          <a:ln w="9525">
            <a:noFill/>
            <a:miter lim="800000"/>
            <a:headEnd/>
            <a:tailEnd/>
          </a:ln>
          <a:effectLst/>
        </p:spPr>
      </p:pic>
      <p:sp>
        <p:nvSpPr>
          <p:cNvPr id="4" name="TextBox 3"/>
          <p:cNvSpPr txBox="1"/>
          <p:nvPr/>
        </p:nvSpPr>
        <p:spPr>
          <a:xfrm>
            <a:off x="1295400" y="5067518"/>
            <a:ext cx="6781800" cy="1569660"/>
          </a:xfrm>
          <a:prstGeom prst="rect">
            <a:avLst/>
          </a:prstGeom>
          <a:noFill/>
        </p:spPr>
        <p:txBody>
          <a:bodyPr wrap="square" rtlCol="0">
            <a:spAutoFit/>
          </a:bodyPr>
          <a:lstStyle/>
          <a:p>
            <a:pPr algn="ctr"/>
            <a:r>
              <a:rPr lang="en-US" sz="2400" b="1" dirty="0" smtClean="0"/>
              <a:t>Presentation to the Board of Selectmen</a:t>
            </a:r>
          </a:p>
          <a:p>
            <a:pPr algn="ctr"/>
            <a:r>
              <a:rPr lang="en-US" sz="2400" b="1" dirty="0" smtClean="0"/>
              <a:t>February 29, 2016</a:t>
            </a:r>
          </a:p>
          <a:p>
            <a:pPr algn="ctr"/>
            <a:r>
              <a:rPr lang="en-US" sz="2400" b="1" dirty="0" smtClean="0"/>
              <a:t> Wellesley Natural Resources Commission</a:t>
            </a:r>
          </a:p>
          <a:p>
            <a:pPr algn="ctr"/>
            <a:r>
              <a:rPr lang="en-US" sz="2400" b="1" dirty="0" smtClean="0"/>
              <a:t>Wellesley Sustainable Energy Committee</a:t>
            </a:r>
            <a:endParaRPr lang="en-US" sz="2400" b="1" dirty="0"/>
          </a:p>
        </p:txBody>
      </p:sp>
      <p:sp>
        <p:nvSpPr>
          <p:cNvPr id="3" name="Slide Number Placeholder 2"/>
          <p:cNvSpPr>
            <a:spLocks noGrp="1"/>
          </p:cNvSpPr>
          <p:nvPr>
            <p:ph type="sldNum" sz="quarter" idx="12"/>
          </p:nvPr>
        </p:nvSpPr>
        <p:spPr/>
        <p:txBody>
          <a:bodyPr/>
          <a:lstStyle/>
          <a:p>
            <a:fld id="{49BD6572-18BF-4DAF-A519-27ED2692A29D}" type="slidenum">
              <a:rPr lang="en-US" smtClean="0"/>
              <a:pPr/>
              <a:t>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Safety</a:t>
            </a:r>
            <a:endParaRPr lang="en-US" b="1" dirty="0"/>
          </a:p>
        </p:txBody>
      </p:sp>
      <p:sp>
        <p:nvSpPr>
          <p:cNvPr id="5" name="TextBox 4"/>
          <p:cNvSpPr txBox="1"/>
          <p:nvPr/>
        </p:nvSpPr>
        <p:spPr>
          <a:xfrm>
            <a:off x="5029200" y="1295400"/>
            <a:ext cx="3886200" cy="5262979"/>
          </a:xfrm>
          <a:prstGeom prst="rect">
            <a:avLst/>
          </a:prstGeom>
          <a:noFill/>
        </p:spPr>
        <p:txBody>
          <a:bodyPr wrap="square" rtlCol="0">
            <a:spAutoFit/>
          </a:bodyPr>
          <a:lstStyle/>
          <a:p>
            <a:r>
              <a:rPr lang="en-US" sz="2400" i="1" dirty="0" smtClean="0"/>
              <a:t>“Crews are shutting down natural gas on Rockland Street after a gas main was struck in the area.</a:t>
            </a:r>
          </a:p>
          <a:p>
            <a:r>
              <a:rPr lang="en-US" sz="2400" i="1" dirty="0" smtClean="0"/>
              <a:t>Authorities have closed Linden Street between Kirkland Street and Route 9 as officials repair the leak.</a:t>
            </a:r>
          </a:p>
          <a:p>
            <a:r>
              <a:rPr lang="en-US" sz="2400" i="1" dirty="0" smtClean="0"/>
              <a:t>"There is a strong smell of natural gas in the area," according to a police alert.</a:t>
            </a:r>
          </a:p>
          <a:p>
            <a:endParaRPr lang="en-US" sz="2400" dirty="0" smtClean="0"/>
          </a:p>
          <a:p>
            <a:r>
              <a:rPr lang="en-US" sz="2400" dirty="0" smtClean="0"/>
              <a:t>Wellesley Patch - August 31, 2012</a:t>
            </a:r>
            <a:endParaRPr lang="en-US" sz="2400" dirty="0"/>
          </a:p>
        </p:txBody>
      </p:sp>
      <p:pic>
        <p:nvPicPr>
          <p:cNvPr id="10246" name="Picture 6" descr="Gas Main Struck at Rockland Street Bridge; Roads Closed"/>
          <p:cNvPicPr>
            <a:picLocks noChangeAspect="1" noChangeArrowheads="1"/>
          </p:cNvPicPr>
          <p:nvPr/>
        </p:nvPicPr>
        <p:blipFill>
          <a:blip r:embed="rId3" cstate="print"/>
          <a:srcRect/>
          <a:stretch>
            <a:fillRect/>
          </a:stretch>
        </p:blipFill>
        <p:spPr bwMode="auto">
          <a:xfrm>
            <a:off x="228600" y="1524000"/>
            <a:ext cx="4572000" cy="4495800"/>
          </a:xfrm>
          <a:prstGeom prst="rect">
            <a:avLst/>
          </a:prstGeom>
          <a:noFill/>
        </p:spPr>
      </p:pic>
      <p:sp>
        <p:nvSpPr>
          <p:cNvPr id="3" name="Slide Number Placeholder 2"/>
          <p:cNvSpPr>
            <a:spLocks noGrp="1"/>
          </p:cNvSpPr>
          <p:nvPr>
            <p:ph type="sldNum" sz="quarter" idx="12"/>
          </p:nvPr>
        </p:nvSpPr>
        <p:spPr/>
        <p:txBody>
          <a:bodyPr/>
          <a:lstStyle/>
          <a:p>
            <a:fld id="{49BD6572-18BF-4DAF-A519-27ED2692A29D}"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Tree Damage</a:t>
            </a:r>
            <a:endParaRPr lang="en-US" b="1" dirty="0"/>
          </a:p>
        </p:txBody>
      </p:sp>
      <p:pic>
        <p:nvPicPr>
          <p:cNvPr id="4" name="Content Placeholder 3"/>
          <p:cNvPicPr>
            <a:picLocks noGrp="1"/>
          </p:cNvPicPr>
          <p:nvPr>
            <p:ph idx="1"/>
          </p:nvPr>
        </p:nvPicPr>
        <p:blipFill>
          <a:blip r:embed="rId3" cstate="print"/>
          <a:srcRect/>
          <a:stretch>
            <a:fillRect/>
          </a:stretch>
        </p:blipFill>
        <p:spPr bwMode="auto">
          <a:xfrm>
            <a:off x="304800" y="1295400"/>
            <a:ext cx="4648200" cy="3040539"/>
          </a:xfrm>
          <a:prstGeom prst="rect">
            <a:avLst/>
          </a:prstGeom>
          <a:noFill/>
          <a:ln w="9525">
            <a:noFill/>
            <a:miter lim="800000"/>
            <a:headEnd/>
            <a:tailEnd/>
          </a:ln>
        </p:spPr>
      </p:pic>
      <p:pic>
        <p:nvPicPr>
          <p:cNvPr id="5" name="Picture 4"/>
          <p:cNvPicPr/>
          <p:nvPr/>
        </p:nvPicPr>
        <p:blipFill>
          <a:blip r:embed="rId4" cstate="print"/>
          <a:srcRect/>
          <a:stretch>
            <a:fillRect/>
          </a:stretch>
        </p:blipFill>
        <p:spPr bwMode="auto">
          <a:xfrm>
            <a:off x="4419600" y="3200400"/>
            <a:ext cx="4267200" cy="3276600"/>
          </a:xfrm>
          <a:prstGeom prst="rect">
            <a:avLst/>
          </a:prstGeom>
          <a:noFill/>
          <a:ln w="9525">
            <a:noFill/>
            <a:miter lim="800000"/>
            <a:headEnd/>
            <a:tailEnd/>
          </a:ln>
        </p:spPr>
      </p:pic>
      <p:sp>
        <p:nvSpPr>
          <p:cNvPr id="6" name="TextBox 5"/>
          <p:cNvSpPr txBox="1"/>
          <p:nvPr/>
        </p:nvSpPr>
        <p:spPr>
          <a:xfrm>
            <a:off x="5029200" y="1676400"/>
            <a:ext cx="1120820" cy="646331"/>
          </a:xfrm>
          <a:prstGeom prst="rect">
            <a:avLst/>
          </a:prstGeom>
          <a:noFill/>
        </p:spPr>
        <p:txBody>
          <a:bodyPr wrap="none" rtlCol="0">
            <a:spAutoFit/>
          </a:bodyPr>
          <a:lstStyle/>
          <a:p>
            <a:r>
              <a:rPr lang="en-US" sz="3600" dirty="0" smtClean="0"/>
              <a:t>2009</a:t>
            </a:r>
            <a:endParaRPr lang="en-US" sz="3600" dirty="0"/>
          </a:p>
        </p:txBody>
      </p:sp>
      <p:sp>
        <p:nvSpPr>
          <p:cNvPr id="7" name="TextBox 6"/>
          <p:cNvSpPr txBox="1"/>
          <p:nvPr/>
        </p:nvSpPr>
        <p:spPr>
          <a:xfrm>
            <a:off x="2971800" y="5181600"/>
            <a:ext cx="1371600" cy="646331"/>
          </a:xfrm>
          <a:prstGeom prst="rect">
            <a:avLst/>
          </a:prstGeom>
          <a:noFill/>
        </p:spPr>
        <p:txBody>
          <a:bodyPr wrap="square" rtlCol="0">
            <a:spAutoFit/>
          </a:bodyPr>
          <a:lstStyle/>
          <a:p>
            <a:r>
              <a:rPr lang="en-US" sz="3600" dirty="0" smtClean="0"/>
              <a:t>2011</a:t>
            </a:r>
            <a:endParaRPr lang="en-US" sz="3600" dirty="0"/>
          </a:p>
        </p:txBody>
      </p:sp>
      <p:sp>
        <p:nvSpPr>
          <p:cNvPr id="3" name="Slide Number Placeholder 2"/>
          <p:cNvSpPr>
            <a:spLocks noGrp="1"/>
          </p:cNvSpPr>
          <p:nvPr>
            <p:ph type="sldNum" sz="quarter" idx="12"/>
          </p:nvPr>
        </p:nvSpPr>
        <p:spPr/>
        <p:txBody>
          <a:bodyPr/>
          <a:lstStyle/>
          <a:p>
            <a:fld id="{49BD6572-18BF-4DAF-A519-27ED2692A29D}" type="slidenum">
              <a:rPr lang="en-US" smtClean="0"/>
              <a:pPr/>
              <a:t>11</a:t>
            </a:fld>
            <a:endParaRPr lang="en-US"/>
          </a:p>
        </p:txBody>
      </p:sp>
    </p:spTree>
    <p:extLst>
      <p:ext uri="{BB962C8B-B14F-4D97-AF65-F5344CB8AC3E}">
        <p14:creationId xmlns:p14="http://schemas.microsoft.com/office/powerpoint/2010/main" val="2857805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Current Gas Leak Management</a:t>
            </a:r>
            <a:endParaRPr lang="en-US" b="1" dirty="0"/>
          </a:p>
        </p:txBody>
      </p:sp>
      <p:sp>
        <p:nvSpPr>
          <p:cNvPr id="3" name="Content Placeholder 2"/>
          <p:cNvSpPr>
            <a:spLocks noGrp="1"/>
          </p:cNvSpPr>
          <p:nvPr>
            <p:ph idx="1"/>
          </p:nvPr>
        </p:nvSpPr>
        <p:spPr/>
        <p:txBody>
          <a:bodyPr>
            <a:normAutofit fontScale="85000" lnSpcReduction="10000"/>
          </a:bodyPr>
          <a:lstStyle/>
          <a:p>
            <a:r>
              <a:rPr lang="en-US" dirty="0" smtClean="0"/>
              <a:t>DPW and </a:t>
            </a:r>
            <a:r>
              <a:rPr lang="en-US" dirty="0" err="1" smtClean="0"/>
              <a:t>NGrid</a:t>
            </a:r>
            <a:r>
              <a:rPr lang="en-US" dirty="0" smtClean="0"/>
              <a:t> meet at least once a year</a:t>
            </a:r>
          </a:p>
          <a:p>
            <a:r>
              <a:rPr lang="en-US" dirty="0" smtClean="0"/>
              <a:t>Fire Department investigates all gas leak reports</a:t>
            </a:r>
          </a:p>
          <a:p>
            <a:r>
              <a:rPr lang="en-US" dirty="0" smtClean="0"/>
              <a:t>Leaks are graded as 1, 2 or 3 by order of safety risk</a:t>
            </a:r>
          </a:p>
          <a:p>
            <a:r>
              <a:rPr lang="en-US" dirty="0" smtClean="0"/>
              <a:t>Level 1 and 2 leaks are repaired quickly (but not always effectively)</a:t>
            </a:r>
          </a:p>
          <a:p>
            <a:r>
              <a:rPr lang="en-US" dirty="0" smtClean="0"/>
              <a:t>Town issues a permit to cut streets </a:t>
            </a:r>
          </a:p>
          <a:p>
            <a:r>
              <a:rPr lang="en-US" dirty="0" smtClean="0"/>
              <a:t>5 year moratorium on cutting new pavement with exceptions for safety reasons</a:t>
            </a:r>
          </a:p>
          <a:p>
            <a:r>
              <a:rPr lang="en-US" dirty="0" smtClean="0"/>
              <a:t>Oldest Level 3 leak is 24 years old, average is nearly 8 years</a:t>
            </a:r>
            <a:endParaRPr lang="en-US" dirty="0"/>
          </a:p>
        </p:txBody>
      </p:sp>
      <p:sp>
        <p:nvSpPr>
          <p:cNvPr id="4" name="Slide Number Placeholder 3"/>
          <p:cNvSpPr>
            <a:spLocks noGrp="1"/>
          </p:cNvSpPr>
          <p:nvPr>
            <p:ph type="sldNum" sz="quarter" idx="12"/>
          </p:nvPr>
        </p:nvSpPr>
        <p:spPr/>
        <p:txBody>
          <a:bodyPr/>
          <a:lstStyle/>
          <a:p>
            <a:fld id="{49BD6572-18BF-4DAF-A519-27ED2692A29D}" type="slidenum">
              <a:rPr lang="en-US" smtClean="0"/>
              <a:pPr/>
              <a:t>12</a:t>
            </a:fld>
            <a:endParaRPr lang="en-US"/>
          </a:p>
        </p:txBody>
      </p:sp>
    </p:spTree>
    <p:extLst>
      <p:ext uri="{BB962C8B-B14F-4D97-AF65-F5344CB8AC3E}">
        <p14:creationId xmlns:p14="http://schemas.microsoft.com/office/powerpoint/2010/main" val="2831223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Challenges to Mitigation</a:t>
            </a:r>
            <a:endParaRPr lang="en-US" b="1" dirty="0"/>
          </a:p>
        </p:txBody>
      </p:sp>
      <p:sp>
        <p:nvSpPr>
          <p:cNvPr id="3" name="Content Placeholder 2"/>
          <p:cNvSpPr>
            <a:spLocks noGrp="1"/>
          </p:cNvSpPr>
          <p:nvPr>
            <p:ph idx="1"/>
          </p:nvPr>
        </p:nvSpPr>
        <p:spPr/>
        <p:txBody>
          <a:bodyPr>
            <a:normAutofit fontScale="92500" lnSpcReduction="20000"/>
          </a:bodyPr>
          <a:lstStyle/>
          <a:p>
            <a:r>
              <a:rPr lang="en-US" b="1" dirty="0" smtClean="0"/>
              <a:t>Leaked gas in rate base </a:t>
            </a:r>
            <a:r>
              <a:rPr lang="en-US" dirty="0" smtClean="0"/>
              <a:t>– No financial incentive for </a:t>
            </a:r>
            <a:r>
              <a:rPr lang="en-US" dirty="0" err="1" smtClean="0"/>
              <a:t>NGrid</a:t>
            </a:r>
            <a:r>
              <a:rPr lang="en-US" dirty="0" smtClean="0"/>
              <a:t> to repair </a:t>
            </a:r>
          </a:p>
          <a:p>
            <a:r>
              <a:rPr lang="en-US" b="1" dirty="0" smtClean="0"/>
              <a:t>Multiple repairs in rate base </a:t>
            </a:r>
            <a:r>
              <a:rPr lang="en-US" dirty="0" smtClean="0"/>
              <a:t>– No financial incentive for high quality repairs</a:t>
            </a:r>
          </a:p>
          <a:p>
            <a:r>
              <a:rPr lang="en-US" b="1" dirty="0" smtClean="0"/>
              <a:t>Lack of Tight Coordination Between Town and </a:t>
            </a:r>
            <a:r>
              <a:rPr lang="en-US" b="1" dirty="0" err="1" smtClean="0"/>
              <a:t>NGrid</a:t>
            </a:r>
            <a:r>
              <a:rPr lang="en-US" dirty="0" smtClean="0"/>
              <a:t>– Coordination not an </a:t>
            </a:r>
            <a:r>
              <a:rPr lang="en-US" dirty="0" err="1" smtClean="0"/>
              <a:t>NGrid</a:t>
            </a:r>
            <a:r>
              <a:rPr lang="en-US" dirty="0" smtClean="0"/>
              <a:t> priority</a:t>
            </a:r>
          </a:p>
          <a:p>
            <a:r>
              <a:rPr lang="en-US" b="1" dirty="0" smtClean="0"/>
              <a:t>Old infrastructure </a:t>
            </a:r>
            <a:r>
              <a:rPr lang="en-US" dirty="0" smtClean="0"/>
              <a:t>– Fix a leak and new pressure will create a leak nearby</a:t>
            </a:r>
          </a:p>
          <a:p>
            <a:r>
              <a:rPr lang="en-US" b="1" dirty="0" smtClean="0"/>
              <a:t>Disruption of Cut Up Streets </a:t>
            </a:r>
            <a:r>
              <a:rPr lang="en-US" dirty="0" smtClean="0"/>
              <a:t>– Short term downside of repair acceleration</a:t>
            </a:r>
          </a:p>
          <a:p>
            <a:endParaRPr lang="en-US" dirty="0"/>
          </a:p>
        </p:txBody>
      </p:sp>
      <p:sp>
        <p:nvSpPr>
          <p:cNvPr id="4" name="Slide Number Placeholder 3"/>
          <p:cNvSpPr>
            <a:spLocks noGrp="1"/>
          </p:cNvSpPr>
          <p:nvPr>
            <p:ph type="sldNum" sz="quarter" idx="12"/>
          </p:nvPr>
        </p:nvSpPr>
        <p:spPr/>
        <p:txBody>
          <a:bodyPr/>
          <a:lstStyle/>
          <a:p>
            <a:fld id="{49BD6572-18BF-4DAF-A519-27ED2692A29D}" type="slidenum">
              <a:rPr lang="en-US" smtClean="0"/>
              <a:pPr/>
              <a:t>13</a:t>
            </a:fld>
            <a:endParaRPr lang="en-US"/>
          </a:p>
        </p:txBody>
      </p:sp>
    </p:spTree>
    <p:extLst>
      <p:ext uri="{BB962C8B-B14F-4D97-AF65-F5344CB8AC3E}">
        <p14:creationId xmlns:p14="http://schemas.microsoft.com/office/powerpoint/2010/main" val="898674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Recommended Actions</a:t>
            </a:r>
            <a:endParaRPr lang="en-US" b="1" dirty="0"/>
          </a:p>
        </p:txBody>
      </p:sp>
      <p:sp>
        <p:nvSpPr>
          <p:cNvPr id="3" name="Content Placeholder 2"/>
          <p:cNvSpPr>
            <a:spLocks noGrp="1"/>
          </p:cNvSpPr>
          <p:nvPr>
            <p:ph idx="1"/>
          </p:nvPr>
        </p:nvSpPr>
        <p:spPr/>
        <p:txBody>
          <a:bodyPr>
            <a:normAutofit/>
          </a:bodyPr>
          <a:lstStyle/>
          <a:p>
            <a:pPr marL="0" indent="0">
              <a:buNone/>
            </a:pPr>
            <a:r>
              <a:rPr lang="en-US" b="1" dirty="0" smtClean="0"/>
              <a:t>THERE IS NO PERFECT OR COMPLETE SOLUTION TO THIS COMPLEX PROBLEM!</a:t>
            </a:r>
          </a:p>
          <a:p>
            <a:endParaRPr lang="en-US" dirty="0"/>
          </a:p>
          <a:p>
            <a:r>
              <a:rPr lang="en-US" sz="4000" dirty="0" smtClean="0"/>
              <a:t>State-wide Action – Encourage mitigation by a </a:t>
            </a:r>
            <a:r>
              <a:rPr lang="en-US" sz="4000" dirty="0"/>
              <a:t>BOS Resolution to support H2870 and H2871</a:t>
            </a:r>
          </a:p>
          <a:p>
            <a:pPr marL="0" indent="0">
              <a:buNone/>
            </a:pPr>
            <a:endParaRPr lang="en-US" dirty="0"/>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49BD6572-18BF-4DAF-A519-27ED2692A29D}" type="slidenum">
              <a:rPr lang="en-US" smtClean="0"/>
              <a:pPr/>
              <a:t>14</a:t>
            </a:fld>
            <a:endParaRPr lang="en-US"/>
          </a:p>
        </p:txBody>
      </p:sp>
    </p:spTree>
    <p:extLst>
      <p:ext uri="{BB962C8B-B14F-4D97-AF65-F5344CB8AC3E}">
        <p14:creationId xmlns:p14="http://schemas.microsoft.com/office/powerpoint/2010/main" val="3578268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H2870</a:t>
            </a:r>
            <a:endParaRPr lang="en-US" b="1" dirty="0"/>
          </a:p>
        </p:txBody>
      </p:sp>
      <p:sp>
        <p:nvSpPr>
          <p:cNvPr id="4" name="Content Placeholder 2"/>
          <p:cNvSpPr>
            <a:spLocks noGrp="1"/>
          </p:cNvSpPr>
          <p:nvPr>
            <p:ph idx="1"/>
          </p:nvPr>
        </p:nvSpPr>
        <p:spPr>
          <a:xfrm>
            <a:off x="152400" y="1524000"/>
            <a:ext cx="8763000" cy="5105400"/>
          </a:xfrm>
        </p:spPr>
        <p:txBody>
          <a:bodyPr>
            <a:normAutofit fontScale="92500"/>
          </a:bodyPr>
          <a:lstStyle/>
          <a:p>
            <a:pPr marL="0" indent="0" algn="ctr">
              <a:buNone/>
            </a:pPr>
            <a:r>
              <a:rPr lang="en-US" sz="2800" b="1" dirty="0" smtClean="0"/>
              <a:t>Precludes </a:t>
            </a:r>
            <a:r>
              <a:rPr lang="en-US" sz="2800" b="1" dirty="0"/>
              <a:t>utility companies from charging customers for </a:t>
            </a:r>
            <a:r>
              <a:rPr lang="en-US" sz="2800" b="1" dirty="0" smtClean="0"/>
              <a:t>the cost </a:t>
            </a:r>
            <a:r>
              <a:rPr lang="en-US" sz="2800" b="1" dirty="0"/>
              <a:t>of lost and unaccounted for </a:t>
            </a:r>
            <a:r>
              <a:rPr lang="en-US" sz="2800" b="1" dirty="0" smtClean="0"/>
              <a:t>gas</a:t>
            </a:r>
            <a:endParaRPr lang="en-US" sz="2800" b="1" dirty="0"/>
          </a:p>
          <a:p>
            <a:r>
              <a:rPr lang="en-US" dirty="0" smtClean="0"/>
              <a:t>Currently, no financial incentive to reduce leaks</a:t>
            </a:r>
          </a:p>
          <a:p>
            <a:r>
              <a:rPr lang="en-US" dirty="0" smtClean="0"/>
              <a:t>Phased in reduction to zero of amount of lost gas that can be applied to rate structure</a:t>
            </a:r>
          </a:p>
          <a:p>
            <a:r>
              <a:rPr lang="en-US" dirty="0" smtClean="0"/>
              <a:t>Accelerated repairs becomes a good business decision with est. payback to utility of 1 to 5 years</a:t>
            </a:r>
          </a:p>
          <a:p>
            <a:r>
              <a:rPr lang="en-US" dirty="0" smtClean="0"/>
              <a:t>51 </a:t>
            </a:r>
            <a:r>
              <a:rPr lang="en-US" dirty="0"/>
              <a:t>sponsors and co-sponsors including Sen. </a:t>
            </a:r>
            <a:r>
              <a:rPr lang="en-US" dirty="0" err="1"/>
              <a:t>Creem</a:t>
            </a:r>
            <a:endParaRPr lang="en-US" dirty="0"/>
          </a:p>
          <a:p>
            <a:r>
              <a:rPr lang="en-US" dirty="0"/>
              <a:t>Supported by Rep. Alice </a:t>
            </a:r>
            <a:r>
              <a:rPr lang="en-US" dirty="0" err="1"/>
              <a:t>Peisch</a:t>
            </a:r>
            <a:endParaRPr lang="en-US" dirty="0"/>
          </a:p>
          <a:p>
            <a:endParaRPr lang="en-US" dirty="0" smtClean="0"/>
          </a:p>
          <a:p>
            <a:endParaRPr lang="en-US" sz="28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pPr marL="0" indent="0">
              <a:buNone/>
            </a:pPr>
            <a:endParaRPr lang="en-US" sz="1600" dirty="0" smtClean="0"/>
          </a:p>
        </p:txBody>
      </p:sp>
      <p:sp>
        <p:nvSpPr>
          <p:cNvPr id="3" name="Slide Number Placeholder 2"/>
          <p:cNvSpPr>
            <a:spLocks noGrp="1"/>
          </p:cNvSpPr>
          <p:nvPr>
            <p:ph type="sldNum" sz="quarter" idx="12"/>
          </p:nvPr>
        </p:nvSpPr>
        <p:spPr/>
        <p:txBody>
          <a:bodyPr/>
          <a:lstStyle/>
          <a:p>
            <a:fld id="{49BD6572-18BF-4DAF-A519-27ED2692A29D}"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H2871</a:t>
            </a:r>
            <a:endParaRPr lang="en-US" b="1" dirty="0"/>
          </a:p>
        </p:txBody>
      </p:sp>
      <p:sp>
        <p:nvSpPr>
          <p:cNvPr id="3" name="Content Placeholder 2"/>
          <p:cNvSpPr>
            <a:spLocks noGrp="1"/>
          </p:cNvSpPr>
          <p:nvPr>
            <p:ph idx="1"/>
          </p:nvPr>
        </p:nvSpPr>
        <p:spPr/>
        <p:txBody>
          <a:bodyPr>
            <a:normAutofit fontScale="92500"/>
          </a:bodyPr>
          <a:lstStyle/>
          <a:p>
            <a:pPr marL="0" indent="0">
              <a:buNone/>
            </a:pPr>
            <a:r>
              <a:rPr lang="en-US" b="1" dirty="0" smtClean="0"/>
              <a:t>Encourage Gas Leak Repair During Road Projects</a:t>
            </a:r>
          </a:p>
          <a:p>
            <a:r>
              <a:rPr lang="en-US" dirty="0"/>
              <a:t>Requires all gas leaks under a road to be repaired when it is opened up for a construction </a:t>
            </a:r>
            <a:r>
              <a:rPr lang="en-US" dirty="0" smtClean="0"/>
              <a:t>project</a:t>
            </a:r>
          </a:p>
          <a:p>
            <a:r>
              <a:rPr lang="en-US" dirty="0" smtClean="0"/>
              <a:t>Puts additional pressure on utilities to cooperate with host communities</a:t>
            </a:r>
          </a:p>
          <a:p>
            <a:r>
              <a:rPr lang="en-US" dirty="0" smtClean="0"/>
              <a:t>49 </a:t>
            </a:r>
            <a:r>
              <a:rPr lang="en-US" dirty="0"/>
              <a:t>sponsors and co-sponsors including Sen. </a:t>
            </a:r>
            <a:r>
              <a:rPr lang="en-US" dirty="0" err="1"/>
              <a:t>Creem</a:t>
            </a:r>
            <a:endParaRPr lang="en-US" dirty="0"/>
          </a:p>
          <a:p>
            <a:r>
              <a:rPr lang="en-US" dirty="0"/>
              <a:t>Supported by Rep. Alice </a:t>
            </a:r>
            <a:r>
              <a:rPr lang="en-US" dirty="0" err="1"/>
              <a:t>Peisch</a:t>
            </a:r>
            <a:endParaRPr lang="en-US" dirty="0"/>
          </a:p>
        </p:txBody>
      </p:sp>
      <p:sp>
        <p:nvSpPr>
          <p:cNvPr id="4" name="Slide Number Placeholder 3"/>
          <p:cNvSpPr>
            <a:spLocks noGrp="1"/>
          </p:cNvSpPr>
          <p:nvPr>
            <p:ph type="sldNum" sz="quarter" idx="12"/>
          </p:nvPr>
        </p:nvSpPr>
        <p:spPr/>
        <p:txBody>
          <a:bodyPr/>
          <a:lstStyle/>
          <a:p>
            <a:fld id="{49BD6572-18BF-4DAF-A519-27ED2692A29D}" type="slidenum">
              <a:rPr lang="en-US" smtClean="0"/>
              <a:pPr/>
              <a:t>16</a:t>
            </a:fld>
            <a:endParaRPr lang="en-US"/>
          </a:p>
        </p:txBody>
      </p:sp>
    </p:spTree>
    <p:extLst>
      <p:ext uri="{BB962C8B-B14F-4D97-AF65-F5344CB8AC3E}">
        <p14:creationId xmlns:p14="http://schemas.microsoft.com/office/powerpoint/2010/main" val="2172012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Towns Supporting HR 2870/2871</a:t>
            </a:r>
            <a:endParaRPr lang="en-US" b="1" dirty="0"/>
          </a:p>
        </p:txBody>
      </p:sp>
      <p:sp>
        <p:nvSpPr>
          <p:cNvPr id="3" name="Content Placeholder 2"/>
          <p:cNvSpPr>
            <a:spLocks noGrp="1"/>
          </p:cNvSpPr>
          <p:nvPr>
            <p:ph idx="1"/>
          </p:nvPr>
        </p:nvSpPr>
        <p:spPr>
          <a:xfrm>
            <a:off x="457200" y="2667000"/>
            <a:ext cx="8229600" cy="3505200"/>
          </a:xfrm>
        </p:spPr>
        <p:txBody>
          <a:bodyPr/>
          <a:lstStyle/>
          <a:p>
            <a:pPr>
              <a:buNone/>
            </a:pPr>
            <a:r>
              <a:rPr lang="en-US" i="1" dirty="0" smtClean="0"/>
              <a:t>	Arlington, Bedford, Boston, Brookline, Cambridge, Chelmsford, Concord, Dalton, Framingham, Lexington, Lowell, Malden, Marblehead, Newton, Northampton, North Adams, Pittsfield, Somerville, Swampscott, Waltham, and Wayland.</a:t>
            </a:r>
            <a:endParaRPr lang="en-US" dirty="0"/>
          </a:p>
        </p:txBody>
      </p:sp>
      <p:sp>
        <p:nvSpPr>
          <p:cNvPr id="4" name="Slide Number Placeholder 3"/>
          <p:cNvSpPr>
            <a:spLocks noGrp="1"/>
          </p:cNvSpPr>
          <p:nvPr>
            <p:ph type="sldNum" sz="quarter" idx="12"/>
          </p:nvPr>
        </p:nvSpPr>
        <p:spPr/>
        <p:txBody>
          <a:bodyPr/>
          <a:lstStyle/>
          <a:p>
            <a:fld id="{49BD6572-18BF-4DAF-A519-27ED2692A29D}"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Recommended Actions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Local Action </a:t>
            </a:r>
            <a:r>
              <a:rPr lang="en-US" dirty="0"/>
              <a:t>– Form a Wellesley Gas Leaks Working </a:t>
            </a:r>
            <a:r>
              <a:rPr lang="en-US" dirty="0" smtClean="0"/>
              <a:t>Group</a:t>
            </a:r>
          </a:p>
          <a:p>
            <a:r>
              <a:rPr lang="en-US" dirty="0" smtClean="0"/>
              <a:t>Purpose – Monitor situation, seek additional cooperation and coordination and report progress annually to BOS</a:t>
            </a:r>
          </a:p>
          <a:p>
            <a:r>
              <a:rPr lang="en-US" dirty="0"/>
              <a:t>Meetings – Several time a year</a:t>
            </a:r>
          </a:p>
          <a:p>
            <a:pPr marL="342900" lvl="1" indent="-342900">
              <a:buFont typeface="Arial" pitchFamily="34" charset="0"/>
              <a:buChar char="•"/>
            </a:pPr>
            <a:r>
              <a:rPr lang="en-US" sz="3200" dirty="0"/>
              <a:t>Membership - BOS, DPW, Fire, Health, NRC, SEC, Law</a:t>
            </a:r>
          </a:p>
          <a:p>
            <a:r>
              <a:rPr lang="en-US" dirty="0" smtClean="0"/>
              <a:t>Best Practice – Based on Boston, Cambridge and Newton</a:t>
            </a:r>
          </a:p>
          <a:p>
            <a:endParaRPr lang="en-US" dirty="0"/>
          </a:p>
          <a:p>
            <a:endParaRPr lang="en-US" dirty="0"/>
          </a:p>
        </p:txBody>
      </p:sp>
      <p:sp>
        <p:nvSpPr>
          <p:cNvPr id="4" name="Slide Number Placeholder 3"/>
          <p:cNvSpPr>
            <a:spLocks noGrp="1"/>
          </p:cNvSpPr>
          <p:nvPr>
            <p:ph type="sldNum" sz="quarter" idx="12"/>
          </p:nvPr>
        </p:nvSpPr>
        <p:spPr/>
        <p:txBody>
          <a:bodyPr/>
          <a:lstStyle/>
          <a:p>
            <a:fld id="{49BD6572-18BF-4DAF-A519-27ED2692A29D}" type="slidenum">
              <a:rPr lang="en-US" smtClean="0"/>
              <a:pPr/>
              <a:t>18</a:t>
            </a:fld>
            <a:endParaRPr lang="en-US"/>
          </a:p>
        </p:txBody>
      </p:sp>
    </p:spTree>
    <p:extLst>
      <p:ext uri="{BB962C8B-B14F-4D97-AF65-F5344CB8AC3E}">
        <p14:creationId xmlns:p14="http://schemas.microsoft.com/office/powerpoint/2010/main" val="2250709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a:t>
            </a:r>
            <a:endParaRPr lang="en-US" b="1" dirty="0"/>
          </a:p>
        </p:txBody>
      </p:sp>
      <p:sp>
        <p:nvSpPr>
          <p:cNvPr id="3" name="Content Placeholder 2"/>
          <p:cNvSpPr>
            <a:spLocks noGrp="1"/>
          </p:cNvSpPr>
          <p:nvPr>
            <p:ph idx="1"/>
          </p:nvPr>
        </p:nvSpPr>
        <p:spPr/>
        <p:txBody>
          <a:bodyPr>
            <a:normAutofit fontScale="92500" lnSpcReduction="20000"/>
          </a:bodyPr>
          <a:lstStyle/>
          <a:p>
            <a:r>
              <a:rPr lang="en-US" b="1" dirty="0" smtClean="0"/>
              <a:t>Each leak small </a:t>
            </a:r>
            <a:r>
              <a:rPr lang="en-US" dirty="0" smtClean="0"/>
              <a:t>but together are “Death by a Thousand Cuts</a:t>
            </a:r>
            <a:r>
              <a:rPr lang="en-US" b="1" dirty="0" smtClean="0"/>
              <a:t>”</a:t>
            </a:r>
          </a:p>
          <a:p>
            <a:r>
              <a:rPr lang="en-US" b="1" dirty="0"/>
              <a:t>Economic </a:t>
            </a:r>
            <a:r>
              <a:rPr lang="en-US" b="1" dirty="0" smtClean="0"/>
              <a:t>incentives </a:t>
            </a:r>
            <a:r>
              <a:rPr lang="en-US" dirty="0" smtClean="0"/>
              <a:t>for good business decisions</a:t>
            </a:r>
            <a:endParaRPr lang="en-US" b="1" dirty="0" smtClean="0"/>
          </a:p>
          <a:p>
            <a:r>
              <a:rPr lang="en-US" b="1" dirty="0" smtClean="0"/>
              <a:t>Consumer fairness </a:t>
            </a:r>
            <a:r>
              <a:rPr lang="en-US" dirty="0" smtClean="0"/>
              <a:t>for gas customers</a:t>
            </a:r>
          </a:p>
          <a:p>
            <a:r>
              <a:rPr lang="en-US" b="1" dirty="0" smtClean="0"/>
              <a:t>Efficiencies </a:t>
            </a:r>
            <a:r>
              <a:rPr lang="en-US" dirty="0" smtClean="0"/>
              <a:t>from closer cooperation</a:t>
            </a:r>
            <a:endParaRPr lang="en-US" b="1" dirty="0" smtClean="0"/>
          </a:p>
          <a:p>
            <a:pPr marL="0" indent="0" algn="ctr">
              <a:buNone/>
            </a:pPr>
            <a:r>
              <a:rPr lang="en-US" b="1" dirty="0" smtClean="0"/>
              <a:t>*    *    *</a:t>
            </a:r>
            <a:endParaRPr lang="en-US" b="1" dirty="0"/>
          </a:p>
          <a:p>
            <a:pPr marL="0" indent="0">
              <a:buNone/>
            </a:pPr>
            <a:r>
              <a:rPr lang="en-US" b="1" dirty="0" smtClean="0"/>
              <a:t>The </a:t>
            </a:r>
            <a:r>
              <a:rPr lang="en-US" b="1" dirty="0" smtClean="0"/>
              <a:t>NRC and SEC recommend the BOS:</a:t>
            </a:r>
          </a:p>
          <a:p>
            <a:r>
              <a:rPr lang="en-US" dirty="0" smtClean="0"/>
              <a:t> Create the Gas Leaks Working Group</a:t>
            </a:r>
          </a:p>
          <a:p>
            <a:r>
              <a:rPr lang="en-US" dirty="0" smtClean="0"/>
              <a:t>Enact the proposed resolution supporting H2870 and H2871</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49BD6572-18BF-4DAF-A519-27ED2692A29D}" type="slidenum">
              <a:rPr lang="en-US" smtClean="0"/>
              <a:pPr/>
              <a:t>19</a:t>
            </a:fld>
            <a:endParaRPr lang="en-US"/>
          </a:p>
        </p:txBody>
      </p:sp>
    </p:spTree>
    <p:extLst>
      <p:ext uri="{BB962C8B-B14F-4D97-AF65-F5344CB8AC3E}">
        <p14:creationId xmlns:p14="http://schemas.microsoft.com/office/powerpoint/2010/main" val="2573326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lstStyle/>
          <a:p>
            <a:r>
              <a:rPr lang="en-US" b="1" dirty="0" smtClean="0"/>
              <a:t>Sources of Methane</a:t>
            </a:r>
            <a:endParaRPr lang="en-US" b="1" dirty="0"/>
          </a:p>
        </p:txBody>
      </p:sp>
      <p:pic>
        <p:nvPicPr>
          <p:cNvPr id="11266" name="Picture 2" descr="http://www3.epa.gov/climatechange/images/ghgemissions/gases-methane.png"/>
          <p:cNvPicPr>
            <a:picLocks noChangeAspect="1" noChangeArrowheads="1"/>
          </p:cNvPicPr>
          <p:nvPr/>
        </p:nvPicPr>
        <p:blipFill>
          <a:blip r:embed="rId3" cstate="print"/>
          <a:srcRect/>
          <a:stretch>
            <a:fillRect/>
          </a:stretch>
        </p:blipFill>
        <p:spPr bwMode="auto">
          <a:xfrm>
            <a:off x="1752600" y="1142999"/>
            <a:ext cx="5638800" cy="5081423"/>
          </a:xfrm>
          <a:prstGeom prst="rect">
            <a:avLst/>
          </a:prstGeom>
          <a:noFill/>
        </p:spPr>
      </p:pic>
      <p:sp>
        <p:nvSpPr>
          <p:cNvPr id="4" name="Slide Number Placeholder 3"/>
          <p:cNvSpPr>
            <a:spLocks noGrp="1"/>
          </p:cNvSpPr>
          <p:nvPr>
            <p:ph type="sldNum" sz="quarter" idx="12"/>
          </p:nvPr>
        </p:nvSpPr>
        <p:spPr/>
        <p:txBody>
          <a:bodyPr/>
          <a:lstStyle/>
          <a:p>
            <a:fld id="{49BD6572-18BF-4DAF-A519-27ED2692A29D}" type="slidenum">
              <a:rPr lang="en-US" smtClean="0"/>
              <a:pPr/>
              <a:t>2</a:t>
            </a:fld>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458200" cy="5334000"/>
          </a:xfrm>
        </p:spPr>
        <p:txBody>
          <a:bodyPr>
            <a:normAutofit/>
          </a:bodyPr>
          <a:lstStyle/>
          <a:p>
            <a:r>
              <a:rPr lang="en-US" sz="3600" dirty="0" smtClean="0"/>
              <a:t>In the U.S., leaks from natural gas systems account for 29% of all methane emissions.</a:t>
            </a:r>
          </a:p>
          <a:p>
            <a:r>
              <a:rPr lang="en-US" sz="3600" dirty="0" smtClean="0"/>
              <a:t>Methane (CH4) is the second most prevalent greenhouse gas emitted in the United States from human activities. </a:t>
            </a:r>
          </a:p>
          <a:p>
            <a:r>
              <a:rPr lang="en-US" sz="3600" dirty="0" smtClean="0"/>
              <a:t>Pound for pound, the comparative impact of CH4 on climate change </a:t>
            </a:r>
            <a:r>
              <a:rPr lang="en-US" sz="3600" dirty="0" smtClean="0"/>
              <a:t>is 84X at onset and 21X that of </a:t>
            </a:r>
            <a:r>
              <a:rPr lang="en-US" sz="3600" dirty="0" smtClean="0"/>
              <a:t>CO2 over a 100-year period. </a:t>
            </a:r>
            <a:endParaRPr lang="en-US" sz="3600" dirty="0" smtClean="0"/>
          </a:p>
          <a:p>
            <a:endParaRPr lang="en-US" dirty="0" smtClean="0"/>
          </a:p>
          <a:p>
            <a:endParaRPr lang="en-US" dirty="0"/>
          </a:p>
        </p:txBody>
      </p:sp>
      <p:sp>
        <p:nvSpPr>
          <p:cNvPr id="4" name="Title 3"/>
          <p:cNvSpPr>
            <a:spLocks noGrp="1"/>
          </p:cNvSpPr>
          <p:nvPr>
            <p:ph type="title"/>
          </p:nvPr>
        </p:nvSpPr>
        <p:spPr/>
        <p:txBody>
          <a:bodyPr/>
          <a:lstStyle/>
          <a:p>
            <a:r>
              <a:rPr lang="en-US" b="1" dirty="0" smtClean="0"/>
              <a:t>Global Impact</a:t>
            </a:r>
            <a:endParaRPr lang="en-US" b="1" dirty="0"/>
          </a:p>
        </p:txBody>
      </p:sp>
      <p:sp>
        <p:nvSpPr>
          <p:cNvPr id="2" name="Slide Number Placeholder 1"/>
          <p:cNvSpPr>
            <a:spLocks noGrp="1"/>
          </p:cNvSpPr>
          <p:nvPr>
            <p:ph type="sldNum" sz="quarter" idx="12"/>
          </p:nvPr>
        </p:nvSpPr>
        <p:spPr/>
        <p:txBody>
          <a:bodyPr/>
          <a:lstStyle/>
          <a:p>
            <a:fld id="{49BD6572-18BF-4DAF-A519-27ED2692A29D}" type="slidenum">
              <a:rPr lang="en-US" smtClean="0"/>
              <a:pPr/>
              <a:t>3</a:t>
            </a:fld>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itei.mit.edu/system/files/20141212-energyfutures-climateimpacts-2.jpg"/>
          <p:cNvPicPr>
            <a:picLocks noGrp="1" noChangeAspect="1" noChangeArrowheads="1"/>
          </p:cNvPicPr>
          <p:nvPr>
            <p:ph idx="1"/>
          </p:nvPr>
        </p:nvPicPr>
        <p:blipFill>
          <a:blip r:embed="rId3" cstate="print"/>
          <a:srcRect/>
          <a:stretch>
            <a:fillRect/>
          </a:stretch>
        </p:blipFill>
        <p:spPr bwMode="auto">
          <a:xfrm>
            <a:off x="685800" y="685800"/>
            <a:ext cx="7738839" cy="5666772"/>
          </a:xfrm>
          <a:prstGeom prst="rect">
            <a:avLst/>
          </a:prstGeom>
          <a:noFill/>
        </p:spPr>
      </p:pic>
      <p:sp>
        <p:nvSpPr>
          <p:cNvPr id="2" name="Slide Number Placeholder 1"/>
          <p:cNvSpPr>
            <a:spLocks noGrp="1"/>
          </p:cNvSpPr>
          <p:nvPr>
            <p:ph type="sldNum" sz="quarter" idx="12"/>
          </p:nvPr>
        </p:nvSpPr>
        <p:spPr/>
        <p:txBody>
          <a:bodyPr/>
          <a:lstStyle/>
          <a:p>
            <a:fld id="{49BD6572-18BF-4DAF-A519-27ED2692A29D}" type="slidenum">
              <a:rPr lang="en-US" smtClean="0"/>
              <a:pPr/>
              <a:t>4</a:t>
            </a:fld>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Causes of Gas Leaks</a:t>
            </a:r>
            <a:endParaRPr lang="en-US" b="1" dirty="0"/>
          </a:p>
        </p:txBody>
      </p:sp>
      <p:sp>
        <p:nvSpPr>
          <p:cNvPr id="3" name="Content Placeholder 2"/>
          <p:cNvSpPr>
            <a:spLocks noGrp="1"/>
          </p:cNvSpPr>
          <p:nvPr>
            <p:ph idx="1"/>
          </p:nvPr>
        </p:nvSpPr>
        <p:spPr/>
        <p:txBody>
          <a:bodyPr>
            <a:normAutofit lnSpcReduction="10000"/>
          </a:bodyPr>
          <a:lstStyle/>
          <a:p>
            <a:pPr fontAlgn="base"/>
            <a:r>
              <a:rPr lang="en-US" b="1" dirty="0" smtClean="0"/>
              <a:t>Pipe materials</a:t>
            </a:r>
            <a:r>
              <a:rPr lang="en-US" dirty="0" smtClean="0"/>
              <a:t>: Nearly 45% of the pipes are made from cast iron or other corrosive and leak-prone materials.</a:t>
            </a:r>
          </a:p>
          <a:p>
            <a:pPr fontAlgn="base"/>
            <a:r>
              <a:rPr lang="en-US" b="1" dirty="0" smtClean="0"/>
              <a:t>Age of pipes</a:t>
            </a:r>
            <a:r>
              <a:rPr lang="en-US" dirty="0" smtClean="0"/>
              <a:t>: More than half of the pipes are more than 50 years old.</a:t>
            </a:r>
          </a:p>
          <a:p>
            <a:pPr fontAlgn="base"/>
            <a:r>
              <a:rPr lang="en-US" b="1" dirty="0" smtClean="0"/>
              <a:t>Materials Reaction</a:t>
            </a:r>
            <a:r>
              <a:rPr lang="en-US" dirty="0" smtClean="0"/>
              <a:t>: Properties of gas dries out packing at pipe joints.</a:t>
            </a:r>
          </a:p>
          <a:p>
            <a:pPr fontAlgn="base"/>
            <a:r>
              <a:rPr lang="en-US" b="1" dirty="0" smtClean="0"/>
              <a:t>Pressure</a:t>
            </a:r>
            <a:r>
              <a:rPr lang="en-US" dirty="0" smtClean="0"/>
              <a:t>: Since pressure in pipe is higher than air pressure, gas escapes where seal is broken.</a:t>
            </a:r>
          </a:p>
          <a:p>
            <a:pPr fontAlgn="base"/>
            <a:endParaRPr lang="en-US" dirty="0" smtClean="0"/>
          </a:p>
          <a:p>
            <a:pPr fontAlgn="base"/>
            <a:endParaRPr lang="en-US" dirty="0" smtClean="0"/>
          </a:p>
          <a:p>
            <a:endParaRPr lang="en-US" dirty="0"/>
          </a:p>
        </p:txBody>
      </p:sp>
      <p:sp>
        <p:nvSpPr>
          <p:cNvPr id="4" name="Slide Number Placeholder 3"/>
          <p:cNvSpPr>
            <a:spLocks noGrp="1"/>
          </p:cNvSpPr>
          <p:nvPr>
            <p:ph type="sldNum" sz="quarter" idx="12"/>
          </p:nvPr>
        </p:nvSpPr>
        <p:spPr/>
        <p:txBody>
          <a:bodyPr/>
          <a:lstStyle/>
          <a:p>
            <a:fld id="{49BD6572-18BF-4DAF-A519-27ED2692A29D}" type="slidenum">
              <a:rPr lang="en-US" smtClean="0"/>
              <a:pPr/>
              <a:t>5</a:t>
            </a:fld>
            <a:endParaRPr lang="en-US"/>
          </a:p>
        </p:txBody>
      </p:sp>
    </p:spTree>
    <p:extLst>
      <p:ext uri="{BB962C8B-B14F-4D97-AF65-F5344CB8AC3E}">
        <p14:creationId xmlns:p14="http://schemas.microsoft.com/office/powerpoint/2010/main" val="3313851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Wellesley Gas Leak Situation</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In Mar 2015 </a:t>
            </a:r>
            <a:r>
              <a:rPr lang="en-US" dirty="0" err="1" smtClean="0"/>
              <a:t>NGrid</a:t>
            </a:r>
            <a:r>
              <a:rPr lang="en-US" dirty="0" smtClean="0"/>
              <a:t> report, 121 documented leaks including 8 on Route 9 </a:t>
            </a:r>
          </a:p>
          <a:p>
            <a:r>
              <a:rPr lang="en-US" dirty="0" smtClean="0"/>
              <a:t>In 2015, 57 Wellesley Fire Department responses to outdoor odor of gas</a:t>
            </a:r>
          </a:p>
          <a:p>
            <a:r>
              <a:rPr lang="en-US" dirty="0" smtClean="0"/>
              <a:t>Pressure in </a:t>
            </a:r>
            <a:r>
              <a:rPr lang="en-US" dirty="0" smtClean="0"/>
              <a:t>Wellesley pipes </a:t>
            </a:r>
            <a:r>
              <a:rPr lang="en-US" dirty="0" smtClean="0"/>
              <a:t>is 4x that of Boston streets </a:t>
            </a:r>
            <a:r>
              <a:rPr lang="en-US" dirty="0" smtClean="0"/>
              <a:t>but Weston pressure is 30X Wellesley’s</a:t>
            </a:r>
            <a:endParaRPr lang="en-US" dirty="0" smtClean="0"/>
          </a:p>
          <a:p>
            <a:r>
              <a:rPr lang="en-US" dirty="0" smtClean="0"/>
              <a:t>Pressure in pipe under Route 9 is </a:t>
            </a:r>
            <a:r>
              <a:rPr lang="en-US" dirty="0"/>
              <a:t>4</a:t>
            </a:r>
            <a:r>
              <a:rPr lang="en-US" dirty="0" smtClean="0"/>
              <a:t>0X Boston’s</a:t>
            </a:r>
            <a:endParaRPr lang="en-US" dirty="0" smtClean="0"/>
          </a:p>
          <a:p>
            <a:r>
              <a:rPr lang="en-US" dirty="0" smtClean="0"/>
              <a:t>5 year moratorium on pavement cuts after Route 9 repaving project </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49BD6572-18BF-4DAF-A519-27ED2692A29D}" type="slidenum">
              <a:rPr lang="en-US" smtClean="0"/>
              <a:pPr/>
              <a:t>6</a:t>
            </a:fld>
            <a:endParaRPr lang="en-US"/>
          </a:p>
        </p:txBody>
      </p:sp>
    </p:spTree>
    <p:extLst>
      <p:ext uri="{BB962C8B-B14F-4D97-AF65-F5344CB8AC3E}">
        <p14:creationId xmlns:p14="http://schemas.microsoft.com/office/powerpoint/2010/main" val="1808964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533400" y="1295400"/>
            <a:ext cx="8077200" cy="5165740"/>
          </a:xfrm>
          <a:prstGeom prst="rect">
            <a:avLst/>
          </a:prstGeom>
          <a:noFill/>
          <a:ln w="9525">
            <a:noFill/>
            <a:miter lim="800000"/>
            <a:headEnd/>
            <a:tailEnd/>
          </a:ln>
          <a:effectLst/>
        </p:spPr>
      </p:pic>
      <p:pic>
        <p:nvPicPr>
          <p:cNvPr id="3" name="Picture 2"/>
          <p:cNvPicPr>
            <a:picLocks noChangeAspect="1" noChangeArrowheads="1"/>
          </p:cNvPicPr>
          <p:nvPr/>
        </p:nvPicPr>
        <p:blipFill>
          <a:blip r:embed="rId4" cstate="print"/>
          <a:srcRect r="23373" b="16653"/>
          <a:stretch>
            <a:fillRect/>
          </a:stretch>
        </p:blipFill>
        <p:spPr bwMode="auto">
          <a:xfrm>
            <a:off x="533400" y="4648200"/>
            <a:ext cx="1908464"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533400" y="228600"/>
            <a:ext cx="8382000" cy="830997"/>
          </a:xfrm>
          <a:prstGeom prst="rect">
            <a:avLst/>
          </a:prstGeom>
          <a:noFill/>
        </p:spPr>
        <p:txBody>
          <a:bodyPr wrap="square" rtlCol="0">
            <a:spAutoFit/>
          </a:bodyPr>
          <a:lstStyle/>
          <a:p>
            <a:pPr algn="ctr"/>
            <a:r>
              <a:rPr lang="en-US" sz="4800" b="1" dirty="0" smtClean="0"/>
              <a:t>Documented Wellesley Leaks</a:t>
            </a:r>
            <a:endParaRPr lang="en-US" sz="4800" b="1" dirty="0"/>
          </a:p>
        </p:txBody>
      </p:sp>
      <p:sp>
        <p:nvSpPr>
          <p:cNvPr id="2" name="Slide Number Placeholder 1"/>
          <p:cNvSpPr>
            <a:spLocks noGrp="1"/>
          </p:cNvSpPr>
          <p:nvPr>
            <p:ph type="sldNum" sz="quarter" idx="12"/>
          </p:nvPr>
        </p:nvSpPr>
        <p:spPr/>
        <p:txBody>
          <a:bodyPr/>
          <a:lstStyle/>
          <a:p>
            <a:fld id="{49BD6572-18BF-4DAF-A519-27ED2692A29D}"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id pressure map[1]_Page_1b.jpg"/>
          <p:cNvPicPr>
            <a:picLocks noGrp="1" noChangeAspect="1"/>
          </p:cNvPicPr>
          <p:nvPr>
            <p:ph idx="1"/>
          </p:nvPr>
        </p:nvPicPr>
        <p:blipFill>
          <a:blip r:embed="rId3" cstate="print"/>
          <a:stretch>
            <a:fillRect/>
          </a:stretch>
        </p:blipFill>
        <p:spPr>
          <a:xfrm>
            <a:off x="533400" y="457200"/>
            <a:ext cx="8153400" cy="5715000"/>
          </a:xfrm>
        </p:spPr>
      </p:pic>
      <p:pic>
        <p:nvPicPr>
          <p:cNvPr id="1027" name="Picture 3"/>
          <p:cNvPicPr>
            <a:picLocks noChangeAspect="1" noChangeArrowheads="1"/>
          </p:cNvPicPr>
          <p:nvPr/>
        </p:nvPicPr>
        <p:blipFill>
          <a:blip r:embed="rId4" cstate="print"/>
          <a:srcRect/>
          <a:stretch>
            <a:fillRect/>
          </a:stretch>
        </p:blipFill>
        <p:spPr bwMode="auto">
          <a:xfrm>
            <a:off x="7010400" y="3124200"/>
            <a:ext cx="1676400" cy="3048000"/>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49BD6572-18BF-4DAF-A519-27ED2692A29D}"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Wellesley Impacts</a:t>
            </a:r>
            <a:endParaRPr lang="en-US" sz="4800" b="1" dirty="0"/>
          </a:p>
        </p:txBody>
      </p:sp>
      <p:sp>
        <p:nvSpPr>
          <p:cNvPr id="3" name="Content Placeholder 2"/>
          <p:cNvSpPr>
            <a:spLocks noGrp="1"/>
          </p:cNvSpPr>
          <p:nvPr>
            <p:ph idx="1"/>
          </p:nvPr>
        </p:nvSpPr>
        <p:spPr>
          <a:xfrm>
            <a:off x="152400" y="1295400"/>
            <a:ext cx="8839200" cy="5257800"/>
          </a:xfrm>
        </p:spPr>
        <p:txBody>
          <a:bodyPr>
            <a:normAutofit fontScale="92500" lnSpcReduction="10000"/>
          </a:bodyPr>
          <a:lstStyle/>
          <a:p>
            <a:pPr>
              <a:lnSpc>
                <a:spcPct val="70000"/>
              </a:lnSpc>
            </a:pPr>
            <a:r>
              <a:rPr lang="en-US" b="1" dirty="0" smtClean="0"/>
              <a:t>Safety – </a:t>
            </a:r>
            <a:r>
              <a:rPr lang="en-US" dirty="0" smtClean="0"/>
              <a:t>Risk of </a:t>
            </a:r>
            <a:r>
              <a:rPr lang="en-US" dirty="0" smtClean="0"/>
              <a:t>explosions </a:t>
            </a:r>
            <a:endParaRPr lang="en-US" b="1" dirty="0" smtClean="0"/>
          </a:p>
          <a:p>
            <a:pPr marL="342900" lvl="1" indent="-342900">
              <a:lnSpc>
                <a:spcPct val="70000"/>
              </a:lnSpc>
              <a:buNone/>
            </a:pPr>
            <a:r>
              <a:rPr lang="en-US" sz="3200" dirty="0" smtClean="0"/>
              <a:t>	</a:t>
            </a:r>
          </a:p>
          <a:p>
            <a:pPr marL="342900" lvl="1" indent="-342900">
              <a:lnSpc>
                <a:spcPct val="70000"/>
              </a:lnSpc>
              <a:buFont typeface="Arial" pitchFamily="34" charset="0"/>
              <a:buChar char="•"/>
            </a:pPr>
            <a:r>
              <a:rPr lang="en-US" sz="3200" b="1" dirty="0" smtClean="0"/>
              <a:t>Local Air Pollution – </a:t>
            </a:r>
            <a:r>
              <a:rPr lang="en-US" sz="3200" dirty="0" smtClean="0"/>
              <a:t>Health impact from inhalation</a:t>
            </a:r>
            <a:endParaRPr lang="en-US" sz="3200" b="1" dirty="0" smtClean="0"/>
          </a:p>
          <a:p>
            <a:pPr marL="342900" lvl="1" indent="-342900">
              <a:lnSpc>
                <a:spcPct val="70000"/>
              </a:lnSpc>
              <a:buNone/>
            </a:pPr>
            <a:r>
              <a:rPr lang="en-US" sz="3200" dirty="0" smtClean="0"/>
              <a:t>	</a:t>
            </a:r>
          </a:p>
          <a:p>
            <a:pPr>
              <a:lnSpc>
                <a:spcPct val="70000"/>
              </a:lnSpc>
            </a:pPr>
            <a:r>
              <a:rPr lang="en-US" b="1" dirty="0" smtClean="0"/>
              <a:t>Undue Cost to Consumers </a:t>
            </a:r>
            <a:r>
              <a:rPr lang="en-US" dirty="0" smtClean="0"/>
              <a:t>– We pay for leaked gas</a:t>
            </a:r>
          </a:p>
          <a:p>
            <a:pPr marL="0" indent="0">
              <a:lnSpc>
                <a:spcPct val="70000"/>
              </a:lnSpc>
              <a:buNone/>
            </a:pPr>
            <a:endParaRPr lang="en-US" b="1" dirty="0" smtClean="0"/>
          </a:p>
          <a:p>
            <a:pPr>
              <a:lnSpc>
                <a:spcPct val="70000"/>
              </a:lnSpc>
            </a:pPr>
            <a:r>
              <a:rPr lang="en-US" b="1" dirty="0" smtClean="0"/>
              <a:t>Damage to Wellesley Trees and Plants</a:t>
            </a:r>
          </a:p>
          <a:p>
            <a:pPr>
              <a:lnSpc>
                <a:spcPct val="70000"/>
              </a:lnSpc>
            </a:pPr>
            <a:endParaRPr lang="en-US" b="1" dirty="0"/>
          </a:p>
          <a:p>
            <a:pPr>
              <a:lnSpc>
                <a:spcPct val="70000"/>
              </a:lnSpc>
            </a:pPr>
            <a:r>
              <a:rPr lang="en-US" b="1" dirty="0" smtClean="0"/>
              <a:t>Disruption of Traffic Flow </a:t>
            </a:r>
            <a:endParaRPr lang="en-US" b="1" dirty="0" smtClean="0"/>
          </a:p>
          <a:p>
            <a:pPr marL="0" indent="0">
              <a:lnSpc>
                <a:spcPct val="70000"/>
              </a:lnSpc>
              <a:buNone/>
            </a:pPr>
            <a:endParaRPr lang="en-US" b="1" dirty="0" smtClean="0"/>
          </a:p>
          <a:p>
            <a:pPr>
              <a:lnSpc>
                <a:spcPct val="70000"/>
              </a:lnSpc>
            </a:pPr>
            <a:r>
              <a:rPr lang="en-US" b="1" dirty="0" err="1" smtClean="0"/>
              <a:t>DigSafe</a:t>
            </a:r>
            <a:r>
              <a:rPr lang="en-US" b="1" dirty="0" smtClean="0"/>
              <a:t> costs to DPW and MLP</a:t>
            </a:r>
            <a:endParaRPr lang="en-US" b="1" dirty="0" smtClean="0"/>
          </a:p>
          <a:p>
            <a:pPr fontAlgn="base">
              <a:lnSpc>
                <a:spcPct val="70000"/>
              </a:lnSpc>
              <a:buNone/>
            </a:pPr>
            <a:r>
              <a:rPr lang="en-US" dirty="0" smtClean="0"/>
              <a:t>		</a:t>
            </a:r>
          </a:p>
          <a:p>
            <a:pPr>
              <a:lnSpc>
                <a:spcPct val="70000"/>
              </a:lnSpc>
            </a:pPr>
            <a:r>
              <a:rPr lang="en-US" b="1" dirty="0" smtClean="0"/>
              <a:t>Climate Impact – </a:t>
            </a:r>
            <a:r>
              <a:rPr lang="en-US" dirty="0" smtClean="0"/>
              <a:t>Methane contributes 25% of human-caused global warming. </a:t>
            </a:r>
            <a:endParaRPr lang="en-US" dirty="0" smtClean="0"/>
          </a:p>
          <a:p>
            <a:pPr marL="0" indent="0">
              <a:lnSpc>
                <a:spcPct val="70000"/>
              </a:lnSpc>
              <a:buNone/>
            </a:pPr>
            <a:endParaRPr lang="en-US" dirty="0" smtClean="0"/>
          </a:p>
          <a:p>
            <a:pPr>
              <a:buNone/>
            </a:pPr>
            <a:endParaRPr lang="en-US" dirty="0" smtClean="0"/>
          </a:p>
        </p:txBody>
      </p:sp>
      <p:sp>
        <p:nvSpPr>
          <p:cNvPr id="4" name="Slide Number Placeholder 3"/>
          <p:cNvSpPr>
            <a:spLocks noGrp="1"/>
          </p:cNvSpPr>
          <p:nvPr>
            <p:ph type="sldNum" sz="quarter" idx="12"/>
          </p:nvPr>
        </p:nvSpPr>
        <p:spPr/>
        <p:txBody>
          <a:bodyPr/>
          <a:lstStyle/>
          <a:p>
            <a:fld id="{49BD6572-18BF-4DAF-A519-27ED2692A29D}"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1612</TotalTime>
  <Words>1074</Words>
  <Application>Microsoft Macintosh PowerPoint</Application>
  <PresentationFormat>On-screen Show (4:3)</PresentationFormat>
  <Paragraphs>142</Paragraphs>
  <Slides>19</Slides>
  <Notes>10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Gas Leaks In Wellesley</vt:lpstr>
      <vt:lpstr>Sources of Methane</vt:lpstr>
      <vt:lpstr>Global Impact</vt:lpstr>
      <vt:lpstr>PowerPoint Presentation</vt:lpstr>
      <vt:lpstr>Causes of Gas Leaks</vt:lpstr>
      <vt:lpstr>Wellesley Gas Leak Situation</vt:lpstr>
      <vt:lpstr>PowerPoint Presentation</vt:lpstr>
      <vt:lpstr>PowerPoint Presentation</vt:lpstr>
      <vt:lpstr>Wellesley Impacts</vt:lpstr>
      <vt:lpstr>Safety</vt:lpstr>
      <vt:lpstr>Tree Damage</vt:lpstr>
      <vt:lpstr>Current Gas Leak Management</vt:lpstr>
      <vt:lpstr>Challenges to Mitigation</vt:lpstr>
      <vt:lpstr>Recommended Actions</vt:lpstr>
      <vt:lpstr>H2870</vt:lpstr>
      <vt:lpstr>H2871</vt:lpstr>
      <vt:lpstr>Towns Supporting HR 2870/2871</vt:lpstr>
      <vt:lpstr>Recommended Actions</vt:lpstr>
      <vt:lpstr>Conclusion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 Leaks In Wellesley</dc:title>
  <dc:creator>bschmitt</dc:creator>
  <cp:lastModifiedBy>Ellen Korpi</cp:lastModifiedBy>
  <cp:revision>95</cp:revision>
  <cp:lastPrinted>2016-02-28T18:07:47Z</cp:lastPrinted>
  <dcterms:created xsi:type="dcterms:W3CDTF">2016-02-17T20:44:17Z</dcterms:created>
  <dcterms:modified xsi:type="dcterms:W3CDTF">2016-02-29T18:01:08Z</dcterms:modified>
</cp:coreProperties>
</file>