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9" r:id="rId2"/>
    <p:sldId id="257" r:id="rId3"/>
    <p:sldId id="258" r:id="rId4"/>
    <p:sldId id="259" r:id="rId5"/>
    <p:sldId id="270" r:id="rId6"/>
    <p:sldId id="260" r:id="rId7"/>
    <p:sldId id="264" r:id="rId8"/>
    <p:sldId id="265" r:id="rId9"/>
    <p:sldId id="266" r:id="rId10"/>
    <p:sldId id="273" r:id="rId11"/>
    <p:sldId id="274" r:id="rId12"/>
    <p:sldId id="275" r:id="rId13"/>
    <p:sldId id="276" r:id="rId14"/>
    <p:sldId id="277" r:id="rId15"/>
    <p:sldId id="278" r:id="rId16"/>
    <p:sldId id="279" r:id="rId17"/>
    <p:sldId id="280" r:id="rId18"/>
    <p:sldId id="281" r:id="rId19"/>
    <p:sldId id="268" r:id="rId20"/>
    <p:sldId id="272"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480" autoAdjust="0"/>
    <p:restoredTop sz="94660"/>
  </p:normalViewPr>
  <p:slideViewPr>
    <p:cSldViewPr>
      <p:cViewPr>
        <p:scale>
          <a:sx n="100" d="100"/>
          <a:sy n="100" d="100"/>
        </p:scale>
        <p:origin x="-1666" y="-82"/>
      </p:cViewPr>
      <p:guideLst>
        <p:guide orient="horz" pos="2160"/>
        <p:guide pos="2880"/>
      </p:guideLst>
    </p:cSldViewPr>
  </p:slideViewPr>
  <p:notesTextViewPr>
    <p:cViewPr>
      <p:scale>
        <a:sx n="300" d="100"/>
        <a:sy n="3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B4296-E447-42AF-8DC7-42D2A719E70F}" type="datetimeFigureOut">
              <a:rPr lang="en-US" smtClean="0"/>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E38B7-E74A-4ACE-9552-0FCC78A7A332}" type="slidenum">
              <a:rPr lang="en-US" smtClean="0"/>
              <a:t>‹#›</a:t>
            </a:fld>
            <a:endParaRPr lang="en-US"/>
          </a:p>
        </p:txBody>
      </p:sp>
    </p:spTree>
    <p:extLst>
      <p:ext uri="{BB962C8B-B14F-4D97-AF65-F5344CB8AC3E}">
        <p14:creationId xmlns:p14="http://schemas.microsoft.com/office/powerpoint/2010/main" val="421835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E38B7-E74A-4ACE-9552-0FCC78A7A332}" type="slidenum">
              <a:rPr lang="en-US" smtClean="0"/>
              <a:t>5</a:t>
            </a:fld>
            <a:endParaRPr lang="en-US"/>
          </a:p>
        </p:txBody>
      </p:sp>
    </p:spTree>
    <p:extLst>
      <p:ext uri="{BB962C8B-B14F-4D97-AF65-F5344CB8AC3E}">
        <p14:creationId xmlns:p14="http://schemas.microsoft.com/office/powerpoint/2010/main" val="6894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E38B7-E74A-4ACE-9552-0FCC78A7A332}" type="slidenum">
              <a:rPr lang="en-US" smtClean="0"/>
              <a:t>6</a:t>
            </a:fld>
            <a:endParaRPr lang="en-US"/>
          </a:p>
        </p:txBody>
      </p:sp>
    </p:spTree>
    <p:extLst>
      <p:ext uri="{BB962C8B-B14F-4D97-AF65-F5344CB8AC3E}">
        <p14:creationId xmlns:p14="http://schemas.microsoft.com/office/powerpoint/2010/main" val="61232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400550"/>
            <a:ext cx="5486400" cy="3600450"/>
          </a:xfrm>
          <a:prstGeom prst="rect">
            <a:avLst/>
          </a:prstGeom>
          <a:noFill/>
          <a:ln>
            <a:noFill/>
          </a:ln>
        </p:spPr>
        <p:txBody>
          <a:bodyPr wrap="square" lIns="91406" tIns="45703" rIns="91406" bIns="45703" anchor="t" anchorCtr="0">
            <a:noAutofit/>
          </a:bodyPr>
          <a:lstStyle/>
          <a:p>
            <a:r>
              <a:rPr lang="en-US" dirty="0">
                <a:solidFill>
                  <a:schemeClr val="dk1"/>
                </a:solidFill>
                <a:latin typeface="Calibri"/>
                <a:ea typeface="Calibri"/>
                <a:cs typeface="Calibri"/>
                <a:sym typeface="Calibri"/>
              </a:rPr>
              <a:t>Developers are free to cut the largest, most intact forest habitats at the lowest mitigation cost. </a:t>
            </a:r>
          </a:p>
          <a:p>
            <a:r>
              <a:rPr lang="en-US" dirty="0">
                <a:solidFill>
                  <a:schemeClr val="dk1"/>
                </a:solidFill>
                <a:latin typeface="Calibri"/>
                <a:ea typeface="Calibri"/>
                <a:cs typeface="Calibri"/>
                <a:sym typeface="Calibri"/>
              </a:rPr>
              <a:t>It’s cheaper and easier for them to sprawl out into private timberland than to focus on smart growth and right-sizing developments closer to transit and existing infrastructure.</a:t>
            </a:r>
          </a:p>
          <a:p>
            <a:endParaRPr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4" y="8685214"/>
            <a:ext cx="2971800" cy="458787"/>
          </a:xfrm>
          <a:prstGeom prst="rect">
            <a:avLst/>
          </a:prstGeom>
          <a:noFill/>
          <a:ln>
            <a:noFill/>
          </a:ln>
        </p:spPr>
        <p:txBody>
          <a:bodyPr wrap="square" lIns="91406" tIns="45703" rIns="91406" bIns="45703" anchor="b" anchorCtr="0">
            <a:noAutofit/>
          </a:bodyPr>
          <a:lstStyle/>
          <a:p>
            <a:fld id="{00000000-1234-1234-1234-123412341234}" type="slidenum">
              <a:rPr lang="en-US">
                <a:solidFill>
                  <a:schemeClr val="dk1"/>
                </a:solidFill>
                <a:latin typeface="Calibri"/>
                <a:ea typeface="Calibri"/>
                <a:cs typeface="Calibri"/>
                <a:sym typeface="Calibri"/>
              </a:rPr>
              <a:pPr/>
              <a:t>7</a:t>
            </a:fld>
            <a:endParaRPr lang="en-US">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400550"/>
            <a:ext cx="5486400" cy="3600450"/>
          </a:xfrm>
          <a:prstGeom prst="rect">
            <a:avLst/>
          </a:prstGeom>
          <a:noFill/>
          <a:ln>
            <a:noFill/>
          </a:ln>
        </p:spPr>
        <p:txBody>
          <a:bodyPr wrap="square" lIns="91406" tIns="45703" rIns="91406" bIns="45703" anchor="t" anchorCtr="0">
            <a:noAutofit/>
          </a:bodyPr>
          <a:lstStyle/>
          <a:p>
            <a:endParaRPr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4" y="8685214"/>
            <a:ext cx="2971800" cy="458787"/>
          </a:xfrm>
          <a:prstGeom prst="rect">
            <a:avLst/>
          </a:prstGeom>
          <a:noFill/>
          <a:ln>
            <a:noFill/>
          </a:ln>
        </p:spPr>
        <p:txBody>
          <a:bodyPr wrap="square" lIns="91406" tIns="45703" rIns="91406" bIns="45703" anchor="b" anchorCtr="0">
            <a:noAutofit/>
          </a:bodyPr>
          <a:lstStyle/>
          <a:p>
            <a:fld id="{00000000-1234-1234-1234-123412341234}" type="slidenum">
              <a:rPr lang="en-US">
                <a:solidFill>
                  <a:schemeClr val="dk1"/>
                </a:solidFill>
                <a:latin typeface="Calibri"/>
                <a:ea typeface="Calibri"/>
                <a:cs typeface="Calibri"/>
                <a:sym typeface="Calibri"/>
              </a:rPr>
              <a:pPr/>
              <a:t>8</a:t>
            </a:fld>
            <a:endParaRPr lang="en-US">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46F55D-98F8-451F-AFA9-2F3860D8DB4C}"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6F55D-98F8-451F-AFA9-2F3860D8DB4C}"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6F55D-98F8-451F-AFA9-2F3860D8DB4C}"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6F55D-98F8-451F-AFA9-2F3860D8DB4C}"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6F55D-98F8-451F-AFA9-2F3860D8DB4C}"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46F55D-98F8-451F-AFA9-2F3860D8DB4C}"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6F55D-98F8-451F-AFA9-2F3860D8DB4C}"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6F55D-98F8-451F-AFA9-2F3860D8DB4C}"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6F55D-98F8-451F-AFA9-2F3860D8DB4C}"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C9007-62E4-4F0B-A76D-2B8D498EA2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6F55D-98F8-451F-AFA9-2F3860D8DB4C}"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C9007-62E4-4F0B-A76D-2B8D498EA2A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F46F55D-98F8-451F-AFA9-2F3860D8DB4C}" type="datetimeFigureOut">
              <a:rPr lang="en-US" smtClean="0"/>
              <a:t>1/23/2018</a:t>
            </a:fld>
            <a:endParaRPr lang="en-US"/>
          </a:p>
        </p:txBody>
      </p:sp>
      <p:sp>
        <p:nvSpPr>
          <p:cNvPr id="9" name="Slide Number Placeholder 8"/>
          <p:cNvSpPr>
            <a:spLocks noGrp="1"/>
          </p:cNvSpPr>
          <p:nvPr>
            <p:ph type="sldNum" sz="quarter" idx="11"/>
          </p:nvPr>
        </p:nvSpPr>
        <p:spPr/>
        <p:txBody>
          <a:bodyPr/>
          <a:lstStyle/>
          <a:p>
            <a:fld id="{B8FC9007-62E4-4F0B-A76D-2B8D498EA2A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8FC9007-62E4-4F0B-A76D-2B8D498EA2A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F46F55D-98F8-451F-AFA9-2F3860D8DB4C}" type="datetimeFigureOut">
              <a:rPr lang="en-US" smtClean="0"/>
              <a:t>1/23/2018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81200"/>
            <a:ext cx="8229600" cy="2215991"/>
          </a:xfrm>
          <a:prstGeom prst="rect">
            <a:avLst/>
          </a:prstGeom>
          <a:noFill/>
        </p:spPr>
        <p:txBody>
          <a:bodyPr wrap="square" rtlCol="0">
            <a:spAutoFit/>
          </a:bodyPr>
          <a:lstStyle/>
          <a:p>
            <a:pPr algn="ctr"/>
            <a:r>
              <a:rPr lang="en-US" sz="4000" b="1" dirty="0" smtClean="0">
                <a:solidFill>
                  <a:schemeClr val="accent1">
                    <a:lumMod val="50000"/>
                  </a:schemeClr>
                </a:solidFill>
                <a:latin typeface="+mj-lt"/>
              </a:rPr>
              <a:t>Save Maryland’s Forests:</a:t>
            </a:r>
          </a:p>
          <a:p>
            <a:endParaRPr lang="en-US" b="1" dirty="0">
              <a:solidFill>
                <a:schemeClr val="accent1">
                  <a:lumMod val="50000"/>
                </a:schemeClr>
              </a:solidFill>
            </a:endParaRPr>
          </a:p>
          <a:p>
            <a:pPr algn="ctr"/>
            <a:r>
              <a:rPr lang="en-US" sz="4000" b="1" dirty="0" smtClean="0">
                <a:solidFill>
                  <a:schemeClr val="accent1">
                    <a:lumMod val="50000"/>
                  </a:schemeClr>
                </a:solidFill>
                <a:latin typeface="+mj-lt"/>
              </a:rPr>
              <a:t>Sierra Club Webinar on</a:t>
            </a:r>
          </a:p>
          <a:p>
            <a:pPr algn="ctr"/>
            <a:r>
              <a:rPr lang="en-US" sz="4000" b="1" dirty="0" smtClean="0">
                <a:solidFill>
                  <a:schemeClr val="accent1">
                    <a:lumMod val="50000"/>
                  </a:schemeClr>
                </a:solidFill>
                <a:latin typeface="+mj-lt"/>
              </a:rPr>
              <a:t>Forest Conservation Act (FCA) Bill</a:t>
            </a:r>
            <a:endParaRPr lang="en-US" sz="4000" dirty="0">
              <a:latin typeface="+mj-lt"/>
            </a:endParaRPr>
          </a:p>
        </p:txBody>
      </p:sp>
      <p:sp>
        <p:nvSpPr>
          <p:cNvPr id="4" name="TextBox 3"/>
          <p:cNvSpPr txBox="1"/>
          <p:nvPr/>
        </p:nvSpPr>
        <p:spPr>
          <a:xfrm>
            <a:off x="1790700" y="5278845"/>
            <a:ext cx="4648200" cy="400110"/>
          </a:xfrm>
          <a:prstGeom prst="rect">
            <a:avLst/>
          </a:prstGeom>
          <a:noFill/>
        </p:spPr>
        <p:txBody>
          <a:bodyPr wrap="square" rtlCol="0">
            <a:spAutoFit/>
          </a:bodyPr>
          <a:lstStyle/>
          <a:p>
            <a:pPr algn="ctr"/>
            <a:r>
              <a:rPr lang="en-US" sz="2000" b="1" dirty="0" smtClean="0">
                <a:solidFill>
                  <a:schemeClr val="accent1">
                    <a:lumMod val="50000"/>
                  </a:schemeClr>
                </a:solidFill>
              </a:rPr>
              <a:t>January 23, 2018</a:t>
            </a:r>
            <a:endParaRPr lang="en-US" sz="2000" b="1" dirty="0">
              <a:solidFill>
                <a:schemeClr val="accent1">
                  <a:lumMod val="50000"/>
                </a:schemeClr>
              </a:solidFill>
            </a:endParaRPr>
          </a:p>
        </p:txBody>
      </p:sp>
    </p:spTree>
    <p:extLst>
      <p:ext uri="{BB962C8B-B14F-4D97-AF65-F5344CB8AC3E}">
        <p14:creationId xmlns:p14="http://schemas.microsoft.com/office/powerpoint/2010/main" val="1239831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2615" y="0"/>
            <a:ext cx="5143500" cy="6858000"/>
          </a:xfrm>
          <a:prstGeom prst="rect">
            <a:avLst/>
          </a:prstGeom>
        </p:spPr>
      </p:pic>
    </p:spTree>
    <p:extLst>
      <p:ext uri="{BB962C8B-B14F-4D97-AF65-F5344CB8AC3E}">
        <p14:creationId xmlns:p14="http://schemas.microsoft.com/office/powerpoint/2010/main" val="3735913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3272_10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100949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4263.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8967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4265.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4735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535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14600"/>
            <a:ext cx="9144000" cy="1813413"/>
          </a:xfrm>
          <a:prstGeom prst="rect">
            <a:avLst/>
          </a:prstGeom>
        </p:spPr>
      </p:pic>
    </p:spTree>
    <p:extLst>
      <p:ext uri="{BB962C8B-B14F-4D97-AF65-F5344CB8AC3E}">
        <p14:creationId xmlns:p14="http://schemas.microsoft.com/office/powerpoint/2010/main" val="615275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535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244082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4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687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42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1090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315200" cy="523220"/>
          </a:xfrm>
          <a:prstGeom prst="rect">
            <a:avLst/>
          </a:prstGeom>
          <a:noFill/>
        </p:spPr>
        <p:txBody>
          <a:bodyPr wrap="square" rtlCol="0">
            <a:spAutoFit/>
          </a:bodyPr>
          <a:lstStyle/>
          <a:p>
            <a:pPr algn="ctr"/>
            <a:r>
              <a:rPr lang="en-US" sz="2800" b="1" dirty="0" smtClean="0">
                <a:solidFill>
                  <a:schemeClr val="accent1">
                    <a:lumMod val="50000"/>
                  </a:schemeClr>
                </a:solidFill>
              </a:rPr>
              <a:t>Political Landscape for Bill &amp; Our Lobbying Plans</a:t>
            </a:r>
            <a:endParaRPr lang="en-US" sz="2800" b="1" dirty="0">
              <a:solidFill>
                <a:schemeClr val="accent1">
                  <a:lumMod val="50000"/>
                </a:schemeClr>
              </a:solidFill>
            </a:endParaRPr>
          </a:p>
        </p:txBody>
      </p:sp>
      <p:sp>
        <p:nvSpPr>
          <p:cNvPr id="3" name="TextBox 2"/>
          <p:cNvSpPr txBox="1"/>
          <p:nvPr/>
        </p:nvSpPr>
        <p:spPr>
          <a:xfrm>
            <a:off x="1150620" y="1903065"/>
            <a:ext cx="6248400" cy="461665"/>
          </a:xfrm>
          <a:prstGeom prst="rect">
            <a:avLst/>
          </a:prstGeom>
          <a:noFill/>
        </p:spPr>
        <p:txBody>
          <a:bodyPr wrap="square" rtlCol="0">
            <a:spAutoFit/>
          </a:bodyPr>
          <a:lstStyle/>
          <a:p>
            <a:pPr algn="ctr"/>
            <a:r>
              <a:rPr lang="en-US" sz="2400" b="1" dirty="0" smtClean="0"/>
              <a:t>Mark Posner</a:t>
            </a:r>
            <a:endParaRPr lang="en-US" sz="2400" b="1" dirty="0"/>
          </a:p>
        </p:txBody>
      </p:sp>
    </p:spTree>
    <p:extLst>
      <p:ext uri="{BB962C8B-B14F-4D97-AF65-F5344CB8AC3E}">
        <p14:creationId xmlns:p14="http://schemas.microsoft.com/office/powerpoint/2010/main" val="298731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772400" cy="5216813"/>
          </a:xfrm>
          <a:prstGeom prst="rect">
            <a:avLst/>
          </a:prstGeom>
          <a:noFill/>
        </p:spPr>
        <p:txBody>
          <a:bodyPr wrap="square" rtlCol="0">
            <a:spAutoFit/>
          </a:bodyPr>
          <a:lstStyle/>
          <a:p>
            <a:pPr algn="ctr">
              <a:spcAft>
                <a:spcPts val="1200"/>
              </a:spcAft>
            </a:pPr>
            <a:r>
              <a:rPr lang="en-US" sz="3200" b="1" dirty="0" smtClean="0">
                <a:solidFill>
                  <a:schemeClr val="accent1">
                    <a:lumMod val="50000"/>
                  </a:schemeClr>
                </a:solidFill>
              </a:rPr>
              <a:t>Action Steps</a:t>
            </a:r>
          </a:p>
          <a:p>
            <a:pPr algn="ctr">
              <a:spcBef>
                <a:spcPts val="600"/>
              </a:spcBef>
            </a:pPr>
            <a:r>
              <a:rPr lang="en-US" b="1" i="1" dirty="0" smtClean="0"/>
              <a:t>Links for these </a:t>
            </a:r>
            <a:r>
              <a:rPr lang="en-US" b="1" i="1" smtClean="0"/>
              <a:t>will be </a:t>
            </a:r>
            <a:r>
              <a:rPr lang="en-US" b="1" i="1" dirty="0" smtClean="0"/>
              <a:t>in the email you </a:t>
            </a:r>
            <a:r>
              <a:rPr lang="en-US" b="1" i="1" smtClean="0"/>
              <a:t>receive after the </a:t>
            </a:r>
            <a:r>
              <a:rPr lang="en-US" b="1" i="1" dirty="0" smtClean="0"/>
              <a:t>webinar</a:t>
            </a:r>
          </a:p>
          <a:p>
            <a:pPr algn="ctr"/>
            <a:endParaRPr lang="en-US" sz="2800" b="1" dirty="0" smtClean="0"/>
          </a:p>
          <a:p>
            <a:pPr marL="342900" indent="-342900">
              <a:buFont typeface="Arial" panose="020B0604020202020204" pitchFamily="34" charset="0"/>
              <a:buChar char="•"/>
            </a:pPr>
            <a:r>
              <a:rPr lang="en-US" sz="2400" b="1" dirty="0"/>
              <a:t>Contact your legislators now </a:t>
            </a:r>
            <a:r>
              <a:rPr lang="en-US" sz="2400" b="1" dirty="0" smtClean="0"/>
              <a:t>to urge </a:t>
            </a:r>
            <a:r>
              <a:rPr lang="en-US" sz="2400" b="1" dirty="0"/>
              <a:t>them to support the FCA bill </a:t>
            </a:r>
            <a:endParaRPr lang="en-US" dirty="0"/>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sz="2400" b="1" dirty="0"/>
              <a:t>Sign up to support </a:t>
            </a:r>
            <a:r>
              <a:rPr lang="en-US" sz="2400" b="1" dirty="0" smtClean="0"/>
              <a:t>grassroots </a:t>
            </a:r>
            <a:r>
              <a:rPr lang="en-US" sz="2400" b="1" dirty="0"/>
              <a:t>organizing for the bill</a:t>
            </a:r>
          </a:p>
          <a:p>
            <a:endParaRPr lang="en-US" b="1" dirty="0"/>
          </a:p>
          <a:p>
            <a:pPr marL="285750" indent="-285750">
              <a:buFont typeface="Arial" panose="020B0604020202020204" pitchFamily="34" charset="0"/>
              <a:buChar char="•"/>
            </a:pPr>
            <a:r>
              <a:rPr lang="en-US" sz="2400" b="1" dirty="0"/>
              <a:t>Contact Nancy Plaxico if you have local examples of forests lost to development </a:t>
            </a:r>
            <a:endParaRPr lang="en-US" sz="2400" b="1" dirty="0" smtClean="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400" b="1" dirty="0"/>
              <a:t>Join </a:t>
            </a:r>
            <a:r>
              <a:rPr lang="en-US" sz="2400" b="1" dirty="0" smtClean="0"/>
              <a:t>the social </a:t>
            </a:r>
            <a:r>
              <a:rPr lang="en-US" sz="2400" b="1" dirty="0"/>
              <a:t>media campaign for the bill</a:t>
            </a:r>
            <a:endParaRPr lang="en-US" sz="1600" i="1" dirty="0"/>
          </a:p>
          <a:p>
            <a:pPr marL="285750" indent="-285750">
              <a:buFont typeface="Arial" panose="020B0604020202020204" pitchFamily="34" charset="0"/>
              <a:buChar char="•"/>
            </a:pPr>
            <a:endParaRPr lang="en-US" b="1" dirty="0"/>
          </a:p>
          <a:p>
            <a:pPr marL="342900" indent="-342900">
              <a:buFont typeface="Arial" panose="020B0604020202020204" pitchFamily="34" charset="0"/>
              <a:buChar char="•"/>
            </a:pPr>
            <a:r>
              <a:rPr lang="en-US" sz="2400" b="1" dirty="0"/>
              <a:t>Sign up for Sierra Club Lobby Night on Feb 26 </a:t>
            </a:r>
            <a:endParaRPr lang="en-US" b="1" dirty="0"/>
          </a:p>
        </p:txBody>
      </p:sp>
    </p:spTree>
    <p:extLst>
      <p:ext uri="{BB962C8B-B14F-4D97-AF65-F5344CB8AC3E}">
        <p14:creationId xmlns:p14="http://schemas.microsoft.com/office/powerpoint/2010/main" val="93891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200"/>
            <a:ext cx="8077200" cy="738664"/>
          </a:xfrm>
          <a:prstGeom prst="rect">
            <a:avLst/>
          </a:prstGeom>
          <a:noFill/>
        </p:spPr>
        <p:txBody>
          <a:bodyPr wrap="square" rtlCol="0">
            <a:spAutoFit/>
          </a:bodyPr>
          <a:lstStyle/>
          <a:p>
            <a:pPr algn="ctr"/>
            <a:r>
              <a:rPr lang="en-US" sz="2400" b="1" dirty="0" smtClean="0">
                <a:solidFill>
                  <a:schemeClr val="accent1">
                    <a:lumMod val="50000"/>
                  </a:schemeClr>
                </a:solidFill>
              </a:rPr>
              <a:t>Agenda for Webinar</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7765473"/>
              </p:ext>
            </p:extLst>
          </p:nvPr>
        </p:nvGraphicFramePr>
        <p:xfrm>
          <a:off x="373380" y="1195864"/>
          <a:ext cx="8077200" cy="5068927"/>
        </p:xfrm>
        <a:graphic>
          <a:graphicData uri="http://schemas.openxmlformats.org/drawingml/2006/table">
            <a:tbl>
              <a:tblPr>
                <a:tableStyleId>{5C22544A-7EE6-4342-B048-85BDC9FD1C3A}</a:tableStyleId>
              </a:tblPr>
              <a:tblGrid>
                <a:gridCol w="3048000"/>
                <a:gridCol w="4191000"/>
                <a:gridCol w="838200"/>
              </a:tblGrid>
              <a:tr h="752894">
                <a:tc>
                  <a:txBody>
                    <a:bodyPr/>
                    <a:lstStyle/>
                    <a:p>
                      <a:r>
                        <a:rPr lang="en-US" sz="1800" b="1" dirty="0" smtClean="0"/>
                        <a:t>Welcome &amp; Kickoff</a:t>
                      </a:r>
                      <a:endParaRPr lang="en-US" sz="1800" b="1" dirty="0"/>
                    </a:p>
                  </a:txBody>
                  <a:tcPr/>
                </a:tc>
                <a:tc>
                  <a:txBody>
                    <a:bodyPr/>
                    <a:lstStyle/>
                    <a:p>
                      <a:r>
                        <a:rPr lang="en-US" sz="1800" b="1" dirty="0" smtClean="0"/>
                        <a:t>Nancy Plaxico </a:t>
                      </a:r>
                    </a:p>
                    <a:p>
                      <a:r>
                        <a:rPr lang="en-US" sz="1200" dirty="0" smtClean="0"/>
                        <a:t>Volunteer</a:t>
                      </a:r>
                      <a:r>
                        <a:rPr lang="en-US" sz="1200" baseline="0" dirty="0" smtClean="0"/>
                        <a:t> Lead for FCA Bill, Sierra Club MD</a:t>
                      </a:r>
                      <a:endParaRPr lang="en-US" sz="1400" dirty="0"/>
                    </a:p>
                  </a:txBody>
                  <a:tcPr/>
                </a:tc>
                <a:tc>
                  <a:txBody>
                    <a:bodyPr/>
                    <a:lstStyle/>
                    <a:p>
                      <a:r>
                        <a:rPr lang="en-US" sz="1400" dirty="0" smtClean="0"/>
                        <a:t>2 min</a:t>
                      </a:r>
                      <a:endParaRPr lang="en-US" sz="1400" dirty="0"/>
                    </a:p>
                  </a:txBody>
                  <a:tcPr/>
                </a:tc>
              </a:tr>
              <a:tr h="565842">
                <a:tc>
                  <a:txBody>
                    <a:bodyPr/>
                    <a:lstStyle/>
                    <a:p>
                      <a:r>
                        <a:rPr lang="en-US" sz="1800" b="1" dirty="0" smtClean="0"/>
                        <a:t>Overview of FCA Bill</a:t>
                      </a:r>
                      <a:endParaRPr lang="en-US" sz="1800" b="1" dirty="0"/>
                    </a:p>
                  </a:txBody>
                  <a:tcPr/>
                </a:tc>
                <a:tc>
                  <a:txBody>
                    <a:bodyPr/>
                    <a:lstStyle/>
                    <a:p>
                      <a:r>
                        <a:rPr lang="en-US" sz="1800" b="1" dirty="0" smtClean="0"/>
                        <a:t>Nancy Plaxico</a:t>
                      </a:r>
                      <a:endParaRPr lang="en-US" sz="1800" b="1" dirty="0"/>
                    </a:p>
                  </a:txBody>
                  <a:tcPr/>
                </a:tc>
                <a:tc>
                  <a:txBody>
                    <a:bodyPr/>
                    <a:lstStyle/>
                    <a:p>
                      <a:r>
                        <a:rPr lang="en-US" sz="1400" dirty="0" smtClean="0"/>
                        <a:t>10 min</a:t>
                      </a:r>
                      <a:endParaRPr lang="en-US" sz="1400" dirty="0"/>
                    </a:p>
                  </a:txBody>
                  <a:tcPr/>
                </a:tc>
              </a:tr>
              <a:tr h="993820">
                <a:tc>
                  <a:txBody>
                    <a:bodyPr/>
                    <a:lstStyle/>
                    <a:p>
                      <a:r>
                        <a:rPr lang="en-US" sz="1800" b="1" dirty="0" smtClean="0"/>
                        <a:t>Why FCA Bill is Needed</a:t>
                      </a:r>
                      <a:endParaRPr lang="en-US" sz="1800" b="1" dirty="0"/>
                    </a:p>
                  </a:txBody>
                  <a:tcPr/>
                </a:tc>
                <a:tc>
                  <a:txBody>
                    <a:bodyPr/>
                    <a:lstStyle/>
                    <a:p>
                      <a:r>
                        <a:rPr lang="en-US" sz="1800" b="1" dirty="0" smtClean="0"/>
                        <a:t>Joan Maloof</a:t>
                      </a:r>
                    </a:p>
                    <a:p>
                      <a:r>
                        <a:rPr lang="en-US" sz="1400" dirty="0" smtClean="0"/>
                        <a:t>Professor Emeritus at Salisbury University, Founder of Old-Growth Forest Network, author of The Living Forest &amp; other books on forests</a:t>
                      </a:r>
                      <a:endParaRPr lang="en-US" sz="1400" dirty="0"/>
                    </a:p>
                  </a:txBody>
                  <a:tcPr/>
                </a:tc>
                <a:tc>
                  <a:txBody>
                    <a:bodyPr/>
                    <a:lstStyle/>
                    <a:p>
                      <a:r>
                        <a:rPr lang="en-US" sz="1400" dirty="0" smtClean="0"/>
                        <a:t>5 min</a:t>
                      </a:r>
                      <a:endParaRPr lang="en-US" sz="1400" dirty="0"/>
                    </a:p>
                  </a:txBody>
                  <a:tcPr/>
                </a:tc>
              </a:tr>
              <a:tr h="828183">
                <a:tc>
                  <a:txBody>
                    <a:bodyPr/>
                    <a:lstStyle/>
                    <a:p>
                      <a:r>
                        <a:rPr lang="en-US" sz="1800" b="1" dirty="0" smtClean="0"/>
                        <a:t>Political Landscape for Bill &amp; Our Lobbying Plans</a:t>
                      </a:r>
                      <a:endParaRPr lang="en-US" sz="1800" b="1" dirty="0"/>
                    </a:p>
                  </a:txBody>
                  <a:tcPr/>
                </a:tc>
                <a:tc>
                  <a:txBody>
                    <a:bodyPr/>
                    <a:lstStyle/>
                    <a:p>
                      <a:r>
                        <a:rPr lang="en-US" sz="1800" b="1" dirty="0" smtClean="0"/>
                        <a:t>Mark Posner</a:t>
                      </a:r>
                    </a:p>
                    <a:p>
                      <a:r>
                        <a:rPr lang="en-US" sz="1400" dirty="0" smtClean="0"/>
                        <a:t>Legislative Chair, Sierra Club MD</a:t>
                      </a:r>
                      <a:endParaRPr lang="en-US" sz="1400" dirty="0"/>
                    </a:p>
                  </a:txBody>
                  <a:tcPr/>
                </a:tc>
                <a:tc>
                  <a:txBody>
                    <a:bodyPr/>
                    <a:lstStyle/>
                    <a:p>
                      <a:r>
                        <a:rPr lang="en-US" sz="1400" dirty="0" smtClean="0"/>
                        <a:t>5 min</a:t>
                      </a:r>
                      <a:endParaRPr lang="en-US" sz="1400" dirty="0"/>
                    </a:p>
                  </a:txBody>
                  <a:tcPr/>
                </a:tc>
              </a:tr>
              <a:tr h="451977">
                <a:tc>
                  <a:txBody>
                    <a:bodyPr/>
                    <a:lstStyle/>
                    <a:p>
                      <a:r>
                        <a:rPr lang="en-US" sz="1800" b="1" dirty="0" smtClean="0"/>
                        <a:t>Action</a:t>
                      </a:r>
                      <a:r>
                        <a:rPr lang="en-US" sz="1800" b="1" baseline="0" dirty="0" smtClean="0"/>
                        <a:t> Steps</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Nancy Plaxico</a:t>
                      </a:r>
                    </a:p>
                    <a:p>
                      <a:endParaRPr lang="en-US" sz="1400" dirty="0"/>
                    </a:p>
                  </a:txBody>
                  <a:tcPr/>
                </a:tc>
                <a:tc>
                  <a:txBody>
                    <a:bodyPr/>
                    <a:lstStyle/>
                    <a:p>
                      <a:r>
                        <a:rPr lang="en-US" sz="1400" dirty="0" smtClean="0"/>
                        <a:t>3 min</a:t>
                      </a:r>
                      <a:endParaRPr lang="en-US" sz="1400" dirty="0"/>
                    </a:p>
                  </a:txBody>
                  <a:tcPr/>
                </a:tc>
              </a:tr>
              <a:tr h="752894">
                <a:tc>
                  <a:txBody>
                    <a:bodyPr/>
                    <a:lstStyle/>
                    <a:p>
                      <a:r>
                        <a:rPr lang="en-US" sz="1800" b="1" dirty="0" smtClean="0"/>
                        <a:t>Q&amp;As and Discussion</a:t>
                      </a:r>
                      <a:endParaRPr lang="en-US" sz="1800" b="1" dirty="0"/>
                    </a:p>
                  </a:txBody>
                  <a:tcPr/>
                </a:tc>
                <a:tc>
                  <a:txBody>
                    <a:bodyPr/>
                    <a:lstStyle/>
                    <a:p>
                      <a:r>
                        <a:rPr lang="en-US" sz="1800" b="1" dirty="0" smtClean="0"/>
                        <a:t>Zack</a:t>
                      </a:r>
                      <a:r>
                        <a:rPr lang="en-US" sz="1800" b="1" baseline="0" dirty="0" smtClean="0"/>
                        <a:t> Gerdes</a:t>
                      </a:r>
                    </a:p>
                    <a:p>
                      <a:r>
                        <a:rPr lang="en-US" sz="1400" dirty="0" smtClean="0"/>
                        <a:t>Conservation Organizer, Sierra Club MD staff</a:t>
                      </a:r>
                      <a:endParaRPr lang="en-US" sz="1400" dirty="0"/>
                    </a:p>
                  </a:txBody>
                  <a:tcPr/>
                </a:tc>
                <a:tc>
                  <a:txBody>
                    <a:bodyPr/>
                    <a:lstStyle/>
                    <a:p>
                      <a:r>
                        <a:rPr lang="en-US" sz="1400" dirty="0" smtClean="0"/>
                        <a:t>10 min</a:t>
                      </a:r>
                      <a:endParaRPr lang="en-US" sz="1400" dirty="0"/>
                    </a:p>
                  </a:txBody>
                  <a:tcPr/>
                </a:tc>
              </a:tr>
              <a:tr h="584154">
                <a:tc>
                  <a:txBody>
                    <a:bodyPr/>
                    <a:lstStyle/>
                    <a:p>
                      <a:r>
                        <a:rPr lang="en-US" sz="1800" b="1" dirty="0" smtClean="0"/>
                        <a:t>Close</a:t>
                      </a:r>
                      <a:endParaRPr lang="en-US" sz="1800" b="1" dirty="0"/>
                    </a:p>
                  </a:txBody>
                  <a:tcPr/>
                </a:tc>
                <a:tc>
                  <a:txBody>
                    <a:bodyPr/>
                    <a:lstStyle/>
                    <a:p>
                      <a:r>
                        <a:rPr lang="en-US" sz="1800" b="1" dirty="0" smtClean="0"/>
                        <a:t>Nancy Plaxico</a:t>
                      </a:r>
                      <a:endParaRPr lang="en-US" sz="1800" b="1" dirty="0"/>
                    </a:p>
                  </a:txBody>
                  <a:tcPr/>
                </a:tc>
                <a:tc>
                  <a:txBody>
                    <a:bodyPr/>
                    <a:lstStyle/>
                    <a:p>
                      <a:r>
                        <a:rPr lang="en-US" sz="1400" dirty="0" smtClean="0"/>
                        <a:t>1 min</a:t>
                      </a:r>
                      <a:endParaRPr lang="en-US" sz="1400" dirty="0"/>
                    </a:p>
                  </a:txBody>
                  <a:tcPr/>
                </a:tc>
              </a:tr>
            </a:tbl>
          </a:graphicData>
        </a:graphic>
      </p:graphicFrame>
    </p:spTree>
    <p:extLst>
      <p:ext uri="{BB962C8B-B14F-4D97-AF65-F5344CB8AC3E}">
        <p14:creationId xmlns:p14="http://schemas.microsoft.com/office/powerpoint/2010/main" val="334606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315200" cy="523220"/>
          </a:xfrm>
          <a:prstGeom prst="rect">
            <a:avLst/>
          </a:prstGeom>
          <a:noFill/>
        </p:spPr>
        <p:txBody>
          <a:bodyPr wrap="square" rtlCol="0">
            <a:spAutoFit/>
          </a:bodyPr>
          <a:lstStyle/>
          <a:p>
            <a:pPr algn="ctr"/>
            <a:r>
              <a:rPr lang="en-US" sz="2800" b="1" dirty="0" smtClean="0">
                <a:solidFill>
                  <a:schemeClr val="accent1">
                    <a:lumMod val="50000"/>
                  </a:schemeClr>
                </a:solidFill>
              </a:rPr>
              <a:t>Q &amp; As</a:t>
            </a:r>
            <a:endParaRPr lang="en-US" sz="2800" b="1" dirty="0">
              <a:solidFill>
                <a:schemeClr val="accent1">
                  <a:lumMod val="50000"/>
                </a:schemeClr>
              </a:solidFill>
            </a:endParaRPr>
          </a:p>
        </p:txBody>
      </p:sp>
      <p:sp>
        <p:nvSpPr>
          <p:cNvPr id="3" name="TextBox 2"/>
          <p:cNvSpPr txBox="1"/>
          <p:nvPr/>
        </p:nvSpPr>
        <p:spPr>
          <a:xfrm>
            <a:off x="1150620" y="1903065"/>
            <a:ext cx="6248400" cy="461665"/>
          </a:xfrm>
          <a:prstGeom prst="rect">
            <a:avLst/>
          </a:prstGeom>
          <a:noFill/>
        </p:spPr>
        <p:txBody>
          <a:bodyPr wrap="square" rtlCol="0">
            <a:spAutoFit/>
          </a:bodyPr>
          <a:lstStyle/>
          <a:p>
            <a:pPr algn="ctr"/>
            <a:r>
              <a:rPr lang="en-US" sz="2400" b="1" dirty="0" smtClean="0"/>
              <a:t>Zack Gerdes will moderate</a:t>
            </a:r>
            <a:endParaRPr lang="en-US" sz="2400" b="1" dirty="0"/>
          </a:p>
        </p:txBody>
      </p:sp>
    </p:spTree>
    <p:extLst>
      <p:ext uri="{BB962C8B-B14F-4D97-AF65-F5344CB8AC3E}">
        <p14:creationId xmlns:p14="http://schemas.microsoft.com/office/powerpoint/2010/main" val="69068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960" y="990600"/>
            <a:ext cx="7437120" cy="800219"/>
          </a:xfrm>
          <a:prstGeom prst="rect">
            <a:avLst/>
          </a:prstGeom>
          <a:noFill/>
        </p:spPr>
        <p:txBody>
          <a:bodyPr wrap="square" rtlCol="0">
            <a:spAutoFit/>
          </a:bodyPr>
          <a:lstStyle/>
          <a:p>
            <a:pPr algn="ctr"/>
            <a:r>
              <a:rPr lang="en-US" sz="2800" b="1" dirty="0" smtClean="0">
                <a:solidFill>
                  <a:schemeClr val="accent1">
                    <a:lumMod val="50000"/>
                  </a:schemeClr>
                </a:solidFill>
              </a:rPr>
              <a:t>Thank You!</a:t>
            </a:r>
          </a:p>
          <a:p>
            <a:pPr algn="ctr"/>
            <a:endParaRPr lang="en-US" b="1" dirty="0" smtClean="0">
              <a:solidFill>
                <a:schemeClr val="accent1">
                  <a:lumMod val="50000"/>
                </a:schemeClr>
              </a:solidFill>
            </a:endParaRPr>
          </a:p>
        </p:txBody>
      </p:sp>
      <p:sp>
        <p:nvSpPr>
          <p:cNvPr id="3" name="TextBox 2"/>
          <p:cNvSpPr txBox="1"/>
          <p:nvPr/>
        </p:nvSpPr>
        <p:spPr>
          <a:xfrm>
            <a:off x="589280" y="2209800"/>
            <a:ext cx="7543800" cy="1938992"/>
          </a:xfrm>
          <a:prstGeom prst="rect">
            <a:avLst/>
          </a:prstGeom>
          <a:noFill/>
        </p:spPr>
        <p:txBody>
          <a:bodyPr wrap="square" rtlCol="0">
            <a:spAutoFit/>
          </a:bodyPr>
          <a:lstStyle/>
          <a:p>
            <a:pPr algn="ctr"/>
            <a:r>
              <a:rPr lang="en-US" sz="2400" b="1" dirty="0" smtClean="0"/>
              <a:t>Nancy Plaxico</a:t>
            </a:r>
          </a:p>
          <a:p>
            <a:pPr algn="ctr"/>
            <a:endParaRPr lang="en-US" sz="2400" b="1" dirty="0"/>
          </a:p>
          <a:p>
            <a:pPr algn="ctr"/>
            <a:endParaRPr lang="en-US" sz="2400" b="1" dirty="0" smtClean="0"/>
          </a:p>
          <a:p>
            <a:pPr algn="ctr"/>
            <a:endParaRPr lang="en-US" sz="2400" b="1" dirty="0"/>
          </a:p>
          <a:p>
            <a:pPr algn="ctr"/>
            <a:endParaRPr lang="en-US" sz="2400" b="1" dirty="0"/>
          </a:p>
        </p:txBody>
      </p:sp>
    </p:spTree>
    <p:extLst>
      <p:ext uri="{BB962C8B-B14F-4D97-AF65-F5344CB8AC3E}">
        <p14:creationId xmlns:p14="http://schemas.microsoft.com/office/powerpoint/2010/main" val="248062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7848600" cy="461665"/>
          </a:xfrm>
          <a:prstGeom prst="rect">
            <a:avLst/>
          </a:prstGeom>
          <a:noFill/>
        </p:spPr>
        <p:txBody>
          <a:bodyPr wrap="square" rtlCol="0">
            <a:spAutoFit/>
          </a:bodyPr>
          <a:lstStyle/>
          <a:p>
            <a:pPr algn="ctr"/>
            <a:r>
              <a:rPr lang="en-US" sz="2400" b="1" dirty="0" smtClean="0">
                <a:solidFill>
                  <a:schemeClr val="accent1">
                    <a:lumMod val="50000"/>
                  </a:schemeClr>
                </a:solidFill>
              </a:rPr>
              <a:t>Why is the FCA bill needed?</a:t>
            </a:r>
            <a:endParaRPr lang="en-US" sz="2400" b="1" dirty="0">
              <a:solidFill>
                <a:schemeClr val="accent1">
                  <a:lumMod val="50000"/>
                </a:schemeClr>
              </a:solidFill>
            </a:endParaRPr>
          </a:p>
        </p:txBody>
      </p:sp>
      <p:sp>
        <p:nvSpPr>
          <p:cNvPr id="3" name="TextBox 2"/>
          <p:cNvSpPr txBox="1"/>
          <p:nvPr/>
        </p:nvSpPr>
        <p:spPr>
          <a:xfrm>
            <a:off x="213360" y="1066800"/>
            <a:ext cx="8153400" cy="532453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Despite the FCA’s goal of “no net loss” of forest to development, </a:t>
            </a:r>
            <a:r>
              <a:rPr lang="en-US" b="1" dirty="0" smtClean="0"/>
              <a:t>Maryland has lost more than 100,000 acres of forest to development since the FCA was enacted </a:t>
            </a:r>
            <a:r>
              <a:rPr lang="en-US" dirty="0" smtClean="0"/>
              <a:t>in 1991. </a:t>
            </a:r>
          </a:p>
          <a:p>
            <a:endParaRPr lang="en-US" sz="1400" dirty="0" smtClean="0"/>
          </a:p>
          <a:p>
            <a:pPr marL="285750" indent="-285750">
              <a:buFont typeface="Arial" panose="020B0604020202020204" pitchFamily="34" charset="0"/>
              <a:buChar char="•"/>
            </a:pPr>
            <a:r>
              <a:rPr lang="en-US" dirty="0" smtClean="0"/>
              <a:t>The state is projected to </a:t>
            </a:r>
            <a:r>
              <a:rPr lang="en-US" b="1" dirty="0" smtClean="0"/>
              <a:t>lose another 176,000 acres by 2035 </a:t>
            </a:r>
            <a:r>
              <a:rPr lang="en-US" sz="1200" dirty="0" smtClean="0"/>
              <a:t>(a)</a:t>
            </a:r>
            <a:r>
              <a:rPr lang="en-US" dirty="0" smtClean="0"/>
              <a:t> unless the law is strengthened.</a:t>
            </a:r>
          </a:p>
          <a:p>
            <a:endParaRPr lang="en-US" sz="1400" dirty="0" smtClean="0"/>
          </a:p>
          <a:p>
            <a:pPr marL="285750" indent="-285750">
              <a:buFont typeface="Arial" panose="020B0604020202020204" pitchFamily="34" charset="0"/>
              <a:buChar char="•"/>
            </a:pPr>
            <a:r>
              <a:rPr lang="en-US" dirty="0" smtClean="0"/>
              <a:t>Where development pressure is intense, developers have </a:t>
            </a:r>
            <a:r>
              <a:rPr lang="en-US" b="1" dirty="0" smtClean="0"/>
              <a:t>cut down more than 40% of forests</a:t>
            </a:r>
            <a:r>
              <a:rPr lang="en-US" dirty="0" smtClean="0"/>
              <a:t> on average.</a:t>
            </a:r>
          </a:p>
          <a:p>
            <a:pPr marL="285750" indent="-285750">
              <a:buFont typeface="Arial" panose="020B0604020202020204" pitchFamily="34" charset="0"/>
              <a:buChar char="•"/>
            </a:pPr>
            <a:endParaRPr lang="en-US" sz="1400" dirty="0" smtClean="0"/>
          </a:p>
          <a:p>
            <a:r>
              <a:rPr lang="en-US" dirty="0" smtClean="0"/>
              <a:t>What has become clear is that </a:t>
            </a:r>
            <a:r>
              <a:rPr lang="en-US" b="1" dirty="0" smtClean="0"/>
              <a:t>the greatest loss is on more heavily forested land tracts </a:t>
            </a:r>
            <a:r>
              <a:rPr lang="en-US" dirty="0" smtClean="0"/>
              <a:t>that are developed.  Recent research from the U of Maryland confirms that the FCA is working on tracts with less than 60% existing tree cover, but is </a:t>
            </a:r>
            <a:r>
              <a:rPr lang="en-US" b="1" dirty="0" smtClean="0"/>
              <a:t>not working on more heavily forested tracts</a:t>
            </a:r>
            <a:r>
              <a:rPr lang="en-US" dirty="0" smtClean="0"/>
              <a:t>.</a:t>
            </a:r>
          </a:p>
          <a:p>
            <a:endParaRPr lang="en-US" sz="1400" dirty="0"/>
          </a:p>
          <a:p>
            <a:pPr marL="285750" indent="-285750">
              <a:buFont typeface="Arial" panose="020B0604020202020204" pitchFamily="34" charset="0"/>
              <a:buChar char="•"/>
            </a:pPr>
            <a:r>
              <a:rPr lang="en-US" dirty="0"/>
              <a:t>Those are often </a:t>
            </a:r>
            <a:r>
              <a:rPr lang="en-US" b="1" dirty="0"/>
              <a:t>in</a:t>
            </a:r>
            <a:r>
              <a:rPr lang="en-US" dirty="0"/>
              <a:t> </a:t>
            </a:r>
            <a:r>
              <a:rPr lang="en-US" b="1" dirty="0"/>
              <a:t>larger, </a:t>
            </a:r>
            <a:r>
              <a:rPr lang="en-US" b="1" dirty="0" smtClean="0"/>
              <a:t>intact </a:t>
            </a:r>
            <a:r>
              <a:rPr lang="en-US" b="1" dirty="0"/>
              <a:t>forests that provide the greatest </a:t>
            </a:r>
            <a:r>
              <a:rPr lang="en-US" b="1" dirty="0" smtClean="0"/>
              <a:t>ecological benefits and are the most important</a:t>
            </a:r>
            <a:r>
              <a:rPr lang="en-US"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b="1" dirty="0" smtClean="0"/>
              <a:t>The FCA bill is focused on protecting these most valuable and vulnerable forests.</a:t>
            </a:r>
            <a:endParaRPr lang="en-US" b="1" dirty="0"/>
          </a:p>
          <a:p>
            <a:endParaRPr lang="en-US" dirty="0"/>
          </a:p>
        </p:txBody>
      </p:sp>
      <p:sp>
        <p:nvSpPr>
          <p:cNvPr id="4" name="Footer Placeholder 3"/>
          <p:cNvSpPr>
            <a:spLocks noGrp="1"/>
          </p:cNvSpPr>
          <p:nvPr>
            <p:ph type="ftr" sz="quarter" idx="11"/>
          </p:nvPr>
        </p:nvSpPr>
        <p:spPr>
          <a:xfrm>
            <a:off x="762000" y="6356350"/>
            <a:ext cx="7239000" cy="365125"/>
          </a:xfrm>
        </p:spPr>
        <p:txBody>
          <a:bodyPr/>
          <a:lstStyle/>
          <a:p>
            <a:pPr algn="l"/>
            <a:r>
              <a:rPr lang="en-US" sz="1000" dirty="0" smtClean="0">
                <a:solidFill>
                  <a:schemeClr val="accent3">
                    <a:lumMod val="50000"/>
                  </a:schemeClr>
                </a:solidFill>
              </a:rPr>
              <a:t>(a)</a:t>
            </a:r>
            <a:r>
              <a:rPr lang="en-US" dirty="0" smtClean="0">
                <a:solidFill>
                  <a:schemeClr val="accent3">
                    <a:lumMod val="50000"/>
                  </a:schemeClr>
                </a:solidFill>
              </a:rPr>
              <a:t>  Measured 2010 to 2035 (source Department of State Planning)</a:t>
            </a:r>
            <a:endParaRPr lang="en-US" dirty="0">
              <a:solidFill>
                <a:schemeClr val="accent3">
                  <a:lumMod val="50000"/>
                </a:schemeClr>
              </a:solidFill>
            </a:endParaRPr>
          </a:p>
        </p:txBody>
      </p:sp>
    </p:spTree>
    <p:extLst>
      <p:ext uri="{BB962C8B-B14F-4D97-AF65-F5344CB8AC3E}">
        <p14:creationId xmlns:p14="http://schemas.microsoft.com/office/powerpoint/2010/main" val="355173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153400" cy="461665"/>
          </a:xfrm>
          <a:prstGeom prst="rect">
            <a:avLst/>
          </a:prstGeom>
          <a:noFill/>
        </p:spPr>
        <p:txBody>
          <a:bodyPr wrap="square" rtlCol="0">
            <a:spAutoFit/>
          </a:bodyPr>
          <a:lstStyle/>
          <a:p>
            <a:pPr algn="ctr"/>
            <a:r>
              <a:rPr lang="en-US" sz="2400" b="1" dirty="0" smtClean="0">
                <a:solidFill>
                  <a:schemeClr val="accent1">
                    <a:lumMod val="50000"/>
                  </a:schemeClr>
                </a:solidFill>
              </a:rPr>
              <a:t>Why is the FCA bill needed?</a:t>
            </a:r>
            <a:endParaRPr lang="en-US" sz="2400" b="1" dirty="0">
              <a:solidFill>
                <a:schemeClr val="accent1">
                  <a:lumMod val="50000"/>
                </a:schemeClr>
              </a:solidFill>
            </a:endParaRPr>
          </a:p>
        </p:txBody>
      </p:sp>
      <p:sp>
        <p:nvSpPr>
          <p:cNvPr id="4" name="TextBox 3"/>
          <p:cNvSpPr txBox="1"/>
          <p:nvPr/>
        </p:nvSpPr>
        <p:spPr>
          <a:xfrm>
            <a:off x="533400" y="1143000"/>
            <a:ext cx="7924800" cy="4893647"/>
          </a:xfrm>
          <a:prstGeom prst="rect">
            <a:avLst/>
          </a:prstGeom>
          <a:noFill/>
        </p:spPr>
        <p:txBody>
          <a:bodyPr wrap="square" rtlCol="0">
            <a:spAutoFit/>
          </a:bodyPr>
          <a:lstStyle/>
          <a:p>
            <a:pPr algn="ctr"/>
            <a:r>
              <a:rPr lang="en-US" sz="2400" b="1" i="1" dirty="0" smtClean="0">
                <a:solidFill>
                  <a:schemeClr val="accent1">
                    <a:lumMod val="75000"/>
                  </a:schemeClr>
                </a:solidFill>
              </a:rPr>
              <a:t>Forests are vital to Maryland’s environment and economy:</a:t>
            </a:r>
          </a:p>
          <a:p>
            <a:endParaRPr lang="en-US" b="1" dirty="0"/>
          </a:p>
          <a:p>
            <a:pPr algn="ctr"/>
            <a:r>
              <a:rPr lang="en-US" b="1" dirty="0" smtClean="0"/>
              <a:t>Promote Water Quality</a:t>
            </a:r>
          </a:p>
          <a:p>
            <a:pPr algn="ctr"/>
            <a:endParaRPr lang="en-US" b="1" dirty="0"/>
          </a:p>
          <a:p>
            <a:pPr algn="ctr"/>
            <a:r>
              <a:rPr lang="en-US" b="1" dirty="0" smtClean="0"/>
              <a:t>Promote Air Quality</a:t>
            </a:r>
          </a:p>
          <a:p>
            <a:pPr algn="ctr"/>
            <a:endParaRPr lang="en-US" b="1" dirty="0"/>
          </a:p>
          <a:p>
            <a:pPr algn="ctr"/>
            <a:r>
              <a:rPr lang="en-US" b="1" dirty="0" smtClean="0"/>
              <a:t>Revitalize the Chesapeake Bay</a:t>
            </a:r>
          </a:p>
          <a:p>
            <a:pPr algn="ctr"/>
            <a:endParaRPr lang="en-US" b="1" dirty="0"/>
          </a:p>
          <a:p>
            <a:pPr algn="ctr"/>
            <a:r>
              <a:rPr lang="en-US" b="1" dirty="0" smtClean="0"/>
              <a:t>Combat Climate Change</a:t>
            </a:r>
          </a:p>
          <a:p>
            <a:pPr algn="ctr"/>
            <a:endParaRPr lang="en-US" b="1" dirty="0"/>
          </a:p>
          <a:p>
            <a:pPr algn="ctr"/>
            <a:r>
              <a:rPr lang="en-US" b="1" dirty="0" smtClean="0"/>
              <a:t>Increase Property Values</a:t>
            </a:r>
          </a:p>
          <a:p>
            <a:pPr algn="ctr"/>
            <a:endParaRPr lang="en-US" b="1" dirty="0"/>
          </a:p>
          <a:p>
            <a:pPr algn="ctr"/>
            <a:r>
              <a:rPr lang="en-US" b="1" dirty="0" smtClean="0"/>
              <a:t>Provide Recreation Opportunities</a:t>
            </a:r>
          </a:p>
          <a:p>
            <a:pPr algn="ctr"/>
            <a:endParaRPr lang="en-US" b="1" dirty="0"/>
          </a:p>
          <a:p>
            <a:pPr algn="ctr"/>
            <a:r>
              <a:rPr lang="en-US" b="1" dirty="0" smtClean="0"/>
              <a:t>Provide Wildlife Habitat</a:t>
            </a:r>
          </a:p>
          <a:p>
            <a:pPr algn="ctr"/>
            <a:endParaRPr lang="en-US" b="1" dirty="0"/>
          </a:p>
          <a:p>
            <a:pPr algn="ctr"/>
            <a:r>
              <a:rPr lang="en-US" b="1" dirty="0" smtClean="0"/>
              <a:t>Enhance Health and Well-Being</a:t>
            </a:r>
            <a:endParaRPr lang="en-US" b="1" dirty="0"/>
          </a:p>
        </p:txBody>
      </p:sp>
    </p:spTree>
    <p:extLst>
      <p:ext uri="{BB962C8B-B14F-4D97-AF65-F5344CB8AC3E}">
        <p14:creationId xmlns:p14="http://schemas.microsoft.com/office/powerpoint/2010/main" val="1597255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153400" cy="461665"/>
          </a:xfrm>
          <a:prstGeom prst="rect">
            <a:avLst/>
          </a:prstGeom>
          <a:noFill/>
        </p:spPr>
        <p:txBody>
          <a:bodyPr wrap="square" rtlCol="0">
            <a:spAutoFit/>
          </a:bodyPr>
          <a:lstStyle/>
          <a:p>
            <a:pPr algn="ctr"/>
            <a:r>
              <a:rPr lang="en-US" sz="2400" b="1" dirty="0" smtClean="0">
                <a:solidFill>
                  <a:schemeClr val="accent1">
                    <a:lumMod val="50000"/>
                  </a:schemeClr>
                </a:solidFill>
              </a:rPr>
              <a:t>Why is the FCA bill needed?</a:t>
            </a:r>
            <a:endParaRPr lang="en-US" sz="2400" b="1" dirty="0">
              <a:solidFill>
                <a:schemeClr val="accent1">
                  <a:lumMod val="50000"/>
                </a:schemeClr>
              </a:solidFill>
            </a:endParaRPr>
          </a:p>
        </p:txBody>
      </p:sp>
      <p:sp>
        <p:nvSpPr>
          <p:cNvPr id="4" name="TextBox 3"/>
          <p:cNvSpPr txBox="1"/>
          <p:nvPr/>
        </p:nvSpPr>
        <p:spPr>
          <a:xfrm>
            <a:off x="457200" y="1143000"/>
            <a:ext cx="7543800" cy="6817251"/>
          </a:xfrm>
          <a:prstGeom prst="rect">
            <a:avLst/>
          </a:prstGeom>
          <a:noFill/>
        </p:spPr>
        <p:txBody>
          <a:bodyPr wrap="square" rtlCol="0">
            <a:spAutoFit/>
          </a:bodyPr>
          <a:lstStyle/>
          <a:p>
            <a:r>
              <a:rPr lang="en-US" sz="2400" b="1" i="1" dirty="0" smtClean="0">
                <a:solidFill>
                  <a:schemeClr val="accent1">
                    <a:lumMod val="75000"/>
                  </a:schemeClr>
                </a:solidFill>
              </a:rPr>
              <a:t>Forests are vital to Maryland’s environment and economy:</a:t>
            </a:r>
            <a:endParaRPr lang="en-US" b="1" dirty="0"/>
          </a:p>
          <a:p>
            <a:endParaRPr lang="en-US" sz="2000" b="1" dirty="0"/>
          </a:p>
          <a:p>
            <a:pPr marL="285750" indent="-285750">
              <a:buFont typeface="Arial" panose="020B0604020202020204" pitchFamily="34" charset="0"/>
              <a:buChar char="•"/>
            </a:pPr>
            <a:r>
              <a:rPr lang="en-US" sz="1900" b="1" dirty="0" smtClean="0"/>
              <a:t>The ecosystem value of Maryland’s forests is tens of billions of dollars.</a:t>
            </a:r>
          </a:p>
          <a:p>
            <a:pPr marL="285750" indent="-285750">
              <a:buFont typeface="Arial" panose="020B0604020202020204" pitchFamily="34" charset="0"/>
              <a:buChar char="•"/>
            </a:pPr>
            <a:endParaRPr lang="en-US" sz="1900" b="1" dirty="0" smtClean="0"/>
          </a:p>
          <a:p>
            <a:pPr marL="285750" indent="-285750">
              <a:buFont typeface="Arial" panose="020B0604020202020204" pitchFamily="34" charset="0"/>
              <a:buChar char="•"/>
            </a:pPr>
            <a:r>
              <a:rPr lang="en-US" sz="1900" b="1" dirty="0"/>
              <a:t>E</a:t>
            </a:r>
            <a:r>
              <a:rPr lang="en-US" sz="1900" b="1" dirty="0" smtClean="0"/>
              <a:t>conomic benefits of forests include removing thousands of tons of pollutants each year from our air and water.  </a:t>
            </a:r>
          </a:p>
          <a:p>
            <a:pPr marL="285750" indent="-285750">
              <a:buFont typeface="Arial" panose="020B0604020202020204" pitchFamily="34" charset="0"/>
              <a:buChar char="•"/>
            </a:pPr>
            <a:endParaRPr lang="en-US" sz="1900" b="1" dirty="0" smtClean="0"/>
          </a:p>
          <a:p>
            <a:pPr marL="285750" indent="-285750">
              <a:buFont typeface="Arial" panose="020B0604020202020204" pitchFamily="34" charset="0"/>
              <a:buChar char="•"/>
            </a:pPr>
            <a:r>
              <a:rPr lang="en-US" sz="1900" b="1" dirty="0" smtClean="0"/>
              <a:t>The state’s loss of 4,200 acres of forest to development each year results in $126 million in increased </a:t>
            </a:r>
            <a:r>
              <a:rPr lang="en-US" sz="1900" b="1" dirty="0" err="1" smtClean="0"/>
              <a:t>stormwater</a:t>
            </a:r>
            <a:r>
              <a:rPr lang="en-US" sz="1900" b="1" dirty="0" smtClean="0"/>
              <a:t> mitigation costs alone.</a:t>
            </a:r>
          </a:p>
          <a:p>
            <a:endParaRPr lang="en-US" sz="1900" b="1" dirty="0"/>
          </a:p>
          <a:p>
            <a:pPr marL="285750" indent="-285750">
              <a:buFont typeface="Arial" panose="020B0604020202020204" pitchFamily="34" charset="0"/>
              <a:buChar char="•"/>
            </a:pPr>
            <a:r>
              <a:rPr lang="en-US" sz="1900" b="1" dirty="0" smtClean="0"/>
              <a:t>Forests </a:t>
            </a:r>
            <a:r>
              <a:rPr lang="en-US" sz="1900" b="1" dirty="0"/>
              <a:t>are </a:t>
            </a:r>
            <a:r>
              <a:rPr lang="en-US" sz="1900" b="1" dirty="0" smtClean="0"/>
              <a:t>critical to restoring </a:t>
            </a:r>
            <a:r>
              <a:rPr lang="en-US" sz="1900" b="1" dirty="0"/>
              <a:t>the Chesapeake </a:t>
            </a:r>
            <a:r>
              <a:rPr lang="en-US" sz="1900" b="1" dirty="0" smtClean="0"/>
              <a:t>Bay.  Forests </a:t>
            </a:r>
            <a:r>
              <a:rPr lang="en-US" sz="1900" b="1" dirty="0"/>
              <a:t>along streams reduce pollution entering waterways by 50% to 90</a:t>
            </a:r>
            <a:r>
              <a:rPr lang="en-US" sz="1900" b="1" dirty="0" smtClean="0"/>
              <a:t>%.</a:t>
            </a:r>
          </a:p>
          <a:p>
            <a:pPr marL="285750" indent="-285750">
              <a:buFont typeface="Arial" panose="020B0604020202020204" pitchFamily="34" charset="0"/>
              <a:buChar char="•"/>
            </a:pPr>
            <a:endParaRPr lang="en-US" sz="1900" b="1" dirty="0"/>
          </a:p>
          <a:p>
            <a:pPr marL="285750" indent="-285750">
              <a:buFont typeface="Arial" panose="020B0604020202020204" pitchFamily="34" charset="0"/>
              <a:buChar char="•"/>
            </a:pPr>
            <a:r>
              <a:rPr lang="en-US" sz="1900" b="1" dirty="0" smtClean="0"/>
              <a:t>Forests are critical for clean water, clean air, and our quality of life.</a:t>
            </a:r>
          </a:p>
          <a:p>
            <a:pPr marL="285750" indent="-285750">
              <a:buFont typeface="Arial" panose="020B0604020202020204" pitchFamily="34" charset="0"/>
              <a:buChar char="•"/>
            </a:pPr>
            <a:endParaRPr lang="en-US" sz="1900" b="1" dirty="0"/>
          </a:p>
          <a:p>
            <a:pPr marL="285750" indent="-285750">
              <a:buFont typeface="Arial" panose="020B0604020202020204" pitchFamily="34" charset="0"/>
              <a:buChar char="•"/>
            </a:pPr>
            <a:r>
              <a:rPr lang="en-US" sz="1900" b="1" dirty="0" smtClean="0"/>
              <a:t>We continue to lose forests in Maryland at an </a:t>
            </a:r>
            <a:r>
              <a:rPr lang="en-US" sz="1900" b="1" smtClean="0"/>
              <a:t>alarming rate – especially </a:t>
            </a:r>
            <a:r>
              <a:rPr lang="en-US" sz="1900" b="1" dirty="0" smtClean="0"/>
              <a:t>our most important forests.</a:t>
            </a:r>
          </a:p>
          <a:p>
            <a:endParaRPr lang="en-US" b="1" dirty="0" smtClean="0"/>
          </a:p>
          <a:p>
            <a:pPr marL="285750" indent="-285750">
              <a:buFont typeface="Arial" panose="020B0604020202020204" pitchFamily="34" charset="0"/>
              <a:buChar char="•"/>
            </a:pPr>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2772761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741920" cy="523220"/>
          </a:xfrm>
          <a:prstGeom prst="rect">
            <a:avLst/>
          </a:prstGeom>
          <a:noFill/>
        </p:spPr>
        <p:txBody>
          <a:bodyPr wrap="square" rtlCol="0">
            <a:spAutoFit/>
          </a:bodyPr>
          <a:lstStyle/>
          <a:p>
            <a:pPr algn="ctr"/>
            <a:r>
              <a:rPr lang="en-US" sz="2800" b="1" dirty="0" smtClean="0">
                <a:solidFill>
                  <a:schemeClr val="accent1">
                    <a:lumMod val="50000"/>
                  </a:schemeClr>
                </a:solidFill>
              </a:rPr>
              <a:t>What does the FCA bill do?</a:t>
            </a:r>
            <a:endParaRPr lang="en-US" sz="2800" b="1" dirty="0">
              <a:solidFill>
                <a:schemeClr val="accent1">
                  <a:lumMod val="50000"/>
                </a:schemeClr>
              </a:solidFill>
            </a:endParaRPr>
          </a:p>
        </p:txBody>
      </p:sp>
      <p:sp>
        <p:nvSpPr>
          <p:cNvPr id="3" name="TextBox 2"/>
          <p:cNvSpPr txBox="1"/>
          <p:nvPr/>
        </p:nvSpPr>
        <p:spPr>
          <a:xfrm>
            <a:off x="533400" y="914400"/>
            <a:ext cx="7650480" cy="5386090"/>
          </a:xfrm>
          <a:prstGeom prst="rect">
            <a:avLst/>
          </a:prstGeom>
          <a:noFill/>
        </p:spPr>
        <p:txBody>
          <a:bodyPr wrap="square" rtlCol="0">
            <a:spAutoFit/>
          </a:bodyPr>
          <a:lstStyle/>
          <a:p>
            <a:pPr algn="ctr"/>
            <a:r>
              <a:rPr lang="en-US" sz="2400" b="1" i="1" dirty="0" smtClean="0">
                <a:solidFill>
                  <a:schemeClr val="accent1">
                    <a:lumMod val="75000"/>
                  </a:schemeClr>
                </a:solidFill>
              </a:rPr>
              <a:t>Focuses </a:t>
            </a:r>
            <a:r>
              <a:rPr lang="en-US" sz="2400" b="1" i="1" dirty="0">
                <a:solidFill>
                  <a:schemeClr val="accent1">
                    <a:lumMod val="75000"/>
                  </a:schemeClr>
                </a:solidFill>
              </a:rPr>
              <a:t>on </a:t>
            </a:r>
            <a:r>
              <a:rPr lang="en-US" sz="2400" b="1" i="1" dirty="0" smtClean="0">
                <a:solidFill>
                  <a:schemeClr val="accent1">
                    <a:lumMod val="75000"/>
                  </a:schemeClr>
                </a:solidFill>
              </a:rPr>
              <a:t>RETENTION </a:t>
            </a:r>
            <a:r>
              <a:rPr lang="en-US" sz="2400" b="1" i="1" dirty="0">
                <a:solidFill>
                  <a:schemeClr val="accent1">
                    <a:lumMod val="75000"/>
                  </a:schemeClr>
                </a:solidFill>
              </a:rPr>
              <a:t>of PRIORITY </a:t>
            </a:r>
            <a:r>
              <a:rPr lang="en-US" sz="2400" b="1" i="1" dirty="0" smtClean="0">
                <a:solidFill>
                  <a:schemeClr val="accent1">
                    <a:lumMod val="75000"/>
                  </a:schemeClr>
                </a:solidFill>
              </a:rPr>
              <a:t>FORESTS</a:t>
            </a:r>
          </a:p>
          <a:p>
            <a:endParaRPr lang="en-US" sz="1200" b="1" dirty="0"/>
          </a:p>
          <a:p>
            <a:pPr marL="342900" indent="-342900">
              <a:buFont typeface="Arial" panose="020B0604020202020204" pitchFamily="34" charset="0"/>
              <a:buChar char="•"/>
            </a:pPr>
            <a:r>
              <a:rPr lang="en-US" dirty="0"/>
              <a:t>Expands and strengthens the definition of Priority </a:t>
            </a:r>
            <a:r>
              <a:rPr lang="en-US" dirty="0" smtClean="0"/>
              <a:t>Forests</a:t>
            </a:r>
          </a:p>
          <a:p>
            <a:endParaRPr lang="en-US" sz="1200" dirty="0"/>
          </a:p>
          <a:p>
            <a:pPr marL="342900" indent="-342900">
              <a:buFont typeface="Arial" panose="020B0604020202020204" pitchFamily="34" charset="0"/>
              <a:buChar char="•"/>
            </a:pPr>
            <a:r>
              <a:rPr lang="en-US" dirty="0"/>
              <a:t>Requires retention of Priority Forests unless stringent criteria are </a:t>
            </a:r>
            <a:r>
              <a:rPr lang="en-US" dirty="0" smtClean="0"/>
              <a:t>met</a:t>
            </a:r>
          </a:p>
          <a:p>
            <a:endParaRPr lang="en-US" sz="1200" dirty="0"/>
          </a:p>
          <a:p>
            <a:pPr marL="342900" indent="-342900">
              <a:buFont typeface="Arial" panose="020B0604020202020204" pitchFamily="34" charset="0"/>
              <a:buChar char="•"/>
            </a:pPr>
            <a:r>
              <a:rPr lang="en-US" dirty="0"/>
              <a:t>If clearing of Priority Forests is approved, replacement must be 1 </a:t>
            </a:r>
            <a:r>
              <a:rPr lang="en-US" dirty="0" smtClean="0"/>
              <a:t>for 1 (1 acre of trees </a:t>
            </a:r>
            <a:r>
              <a:rPr lang="en-US" dirty="0"/>
              <a:t>replanted for every 1 cut </a:t>
            </a:r>
            <a:r>
              <a:rPr lang="en-US" dirty="0" smtClean="0"/>
              <a:t>down - current </a:t>
            </a:r>
            <a:r>
              <a:rPr lang="en-US" dirty="0"/>
              <a:t>law is 1 for 4</a:t>
            </a:r>
            <a:r>
              <a:rPr lang="en-US" dirty="0" smtClean="0"/>
              <a:t>)</a:t>
            </a:r>
          </a:p>
          <a:p>
            <a:endParaRPr lang="en-US" sz="1200" dirty="0"/>
          </a:p>
          <a:p>
            <a:pPr marL="342900" indent="-342900">
              <a:buFont typeface="Arial" panose="020B0604020202020204" pitchFamily="34" charset="0"/>
              <a:buChar char="•"/>
            </a:pPr>
            <a:r>
              <a:rPr lang="en-US" dirty="0"/>
              <a:t>Moves up review of developer’s Forest Conservation Plan much earlier in the development </a:t>
            </a:r>
            <a:r>
              <a:rPr lang="en-US" dirty="0" smtClean="0"/>
              <a:t>review process, </a:t>
            </a:r>
            <a:r>
              <a:rPr lang="en-US" dirty="0"/>
              <a:t>when </a:t>
            </a:r>
            <a:r>
              <a:rPr lang="en-US" dirty="0" smtClean="0"/>
              <a:t>it’s easier to make changes</a:t>
            </a:r>
          </a:p>
          <a:p>
            <a:endParaRPr lang="en-US" sz="1200" dirty="0"/>
          </a:p>
          <a:p>
            <a:pPr marL="285750" indent="-285750">
              <a:buFont typeface="Arial" panose="020B0604020202020204" pitchFamily="34" charset="0"/>
              <a:buChar char="•"/>
            </a:pPr>
            <a:r>
              <a:rPr lang="en-US" dirty="0"/>
              <a:t>Improves Fees-in-Lieu program (when developer pays into a fund </a:t>
            </a:r>
            <a:r>
              <a:rPr lang="en-US" dirty="0" smtClean="0"/>
              <a:t>for </a:t>
            </a:r>
            <a:r>
              <a:rPr lang="en-US" dirty="0"/>
              <a:t>required replanting) so local governments will partner with non-profits and other organizations to accomplish the replanting rather than letting the funds sit idle  </a:t>
            </a:r>
            <a:endParaRPr lang="en-US" dirty="0" smtClean="0"/>
          </a:p>
          <a:p>
            <a:endParaRPr lang="en-US" sz="1200" dirty="0"/>
          </a:p>
          <a:p>
            <a:pPr marL="342900" indent="-342900">
              <a:buFont typeface="Arial" panose="020B0604020202020204" pitchFamily="34" charset="0"/>
              <a:buChar char="•"/>
            </a:pPr>
            <a:r>
              <a:rPr lang="en-US" dirty="0"/>
              <a:t>Requires updating of the 1997 Forest Conservation </a:t>
            </a:r>
            <a:r>
              <a:rPr lang="en-US" dirty="0" smtClean="0"/>
              <a:t>Manual</a:t>
            </a:r>
          </a:p>
          <a:p>
            <a:pPr marL="342900" indent="-342900">
              <a:buFont typeface="Arial" panose="020B0604020202020204" pitchFamily="34" charset="0"/>
              <a:buChar char="•"/>
            </a:pPr>
            <a:endParaRPr lang="en-US" sz="1400" dirty="0"/>
          </a:p>
          <a:p>
            <a:r>
              <a:rPr lang="en-US" b="1" dirty="0" smtClean="0"/>
              <a:t>It’s much more valuable to retain existing </a:t>
            </a:r>
            <a:r>
              <a:rPr lang="en-US" b="1" dirty="0"/>
              <a:t>forests </a:t>
            </a:r>
            <a:r>
              <a:rPr lang="en-US" b="1" dirty="0" smtClean="0"/>
              <a:t>than cut them down and replant young trees that </a:t>
            </a:r>
            <a:r>
              <a:rPr lang="en-US" b="1" dirty="0"/>
              <a:t>won’t have the same ecosystem benefits for decades.</a:t>
            </a:r>
          </a:p>
        </p:txBody>
      </p:sp>
    </p:spTree>
    <p:extLst>
      <p:ext uri="{BB962C8B-B14F-4D97-AF65-F5344CB8AC3E}">
        <p14:creationId xmlns:p14="http://schemas.microsoft.com/office/powerpoint/2010/main" val="811843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533400" y="1"/>
            <a:ext cx="8123207" cy="838199"/>
          </a:xfrm>
          <a:prstGeom prst="rect">
            <a:avLst/>
          </a:prstGeom>
          <a:noFill/>
          <a:ln>
            <a:noFill/>
          </a:ln>
        </p:spPr>
        <p:txBody>
          <a:bodyPr wrap="square" lIns="91425" tIns="45700" rIns="91425" bIns="45700" anchor="ctr" anchorCtr="0">
            <a:noAutofit/>
          </a:bodyPr>
          <a:lstStyle/>
          <a:p>
            <a:pPr marL="0" marR="0" lvl="0" indent="-279400" algn="ctr" rtl="0">
              <a:lnSpc>
                <a:spcPct val="90000"/>
              </a:lnSpc>
              <a:spcBef>
                <a:spcPts val="0"/>
              </a:spcBef>
              <a:buClr>
                <a:schemeClr val="dk1"/>
              </a:buClr>
              <a:buSzPts val="4400"/>
              <a:buFont typeface="Overlock"/>
              <a:buNone/>
            </a:pPr>
            <a:r>
              <a:rPr lang="en-US" sz="2800" b="0" i="0" u="none" strike="noStrike" cap="none" dirty="0" smtClean="0">
                <a:solidFill>
                  <a:schemeClr val="dk1"/>
                </a:solidFill>
                <a:latin typeface="Overlock"/>
                <a:ea typeface="Overlock"/>
                <a:cs typeface="Overlock"/>
                <a:sym typeface="Overlock"/>
              </a:rPr>
              <a:t>Example of </a:t>
            </a:r>
            <a:r>
              <a:rPr lang="en-US" sz="2800" dirty="0" smtClean="0">
                <a:solidFill>
                  <a:schemeClr val="dk1"/>
                </a:solidFill>
                <a:latin typeface="Overlock"/>
                <a:ea typeface="Overlock"/>
                <a:cs typeface="Overlock"/>
                <a:sym typeface="Overlock"/>
              </a:rPr>
              <a:t>what’s happening to our forests</a:t>
            </a:r>
            <a:endParaRPr lang="en-US" sz="2800" b="0" i="0" u="none" strike="noStrike" cap="none" dirty="0">
              <a:solidFill>
                <a:schemeClr val="dk1"/>
              </a:solidFill>
              <a:latin typeface="Overlock"/>
              <a:ea typeface="Overlock"/>
              <a:cs typeface="Overlock"/>
              <a:sym typeface="Overlock"/>
            </a:endParaRPr>
          </a:p>
        </p:txBody>
      </p:sp>
      <p:pic>
        <p:nvPicPr>
          <p:cNvPr id="165" name="Shape 165"/>
          <p:cNvPicPr preferRelativeResize="0">
            <a:picLocks noGrp="1"/>
          </p:cNvPicPr>
          <p:nvPr>
            <p:ph type="body" idx="1"/>
          </p:nvPr>
        </p:nvPicPr>
        <p:blipFill rotWithShape="1">
          <a:blip r:embed="rId3">
            <a:alphaModFix/>
          </a:blip>
          <a:srcRect/>
          <a:stretch/>
        </p:blipFill>
        <p:spPr>
          <a:xfrm>
            <a:off x="170116" y="990600"/>
            <a:ext cx="4363784" cy="4054412"/>
          </a:xfrm>
          <a:prstGeom prst="rect">
            <a:avLst/>
          </a:prstGeom>
          <a:noFill/>
          <a:ln>
            <a:noFill/>
          </a:ln>
        </p:spPr>
      </p:pic>
      <p:pic>
        <p:nvPicPr>
          <p:cNvPr id="166" name="Shape 166"/>
          <p:cNvPicPr preferRelativeResize="0"/>
          <p:nvPr/>
        </p:nvPicPr>
        <p:blipFill rotWithShape="1">
          <a:blip r:embed="rId4">
            <a:alphaModFix/>
          </a:blip>
          <a:srcRect/>
          <a:stretch/>
        </p:blipFill>
        <p:spPr>
          <a:xfrm>
            <a:off x="4658264" y="990600"/>
            <a:ext cx="4339554" cy="4043600"/>
          </a:xfrm>
          <a:prstGeom prst="rect">
            <a:avLst/>
          </a:prstGeom>
          <a:noFill/>
          <a:ln>
            <a:noFill/>
          </a:ln>
        </p:spPr>
      </p:pic>
      <p:sp>
        <p:nvSpPr>
          <p:cNvPr id="167" name="Shape 167"/>
          <p:cNvSpPr txBox="1"/>
          <p:nvPr/>
        </p:nvSpPr>
        <p:spPr>
          <a:xfrm>
            <a:off x="228600" y="5181601"/>
            <a:ext cx="8610600" cy="1433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600"/>
              </a:spcAft>
              <a:buNone/>
            </a:pPr>
            <a:r>
              <a:rPr lang="en-US" sz="2400" dirty="0">
                <a:solidFill>
                  <a:schemeClr val="dk1"/>
                </a:solidFill>
                <a:latin typeface="Calibri"/>
                <a:ea typeface="Calibri"/>
                <a:cs typeface="Calibri"/>
                <a:sym typeface="Calibri"/>
              </a:rPr>
              <a:t>This Anne Arundel County development cleared </a:t>
            </a:r>
            <a:r>
              <a:rPr lang="en-US" sz="2400" b="1" dirty="0" smtClean="0">
                <a:solidFill>
                  <a:schemeClr val="dk1"/>
                </a:solidFill>
                <a:latin typeface="Calibri"/>
                <a:ea typeface="Calibri"/>
                <a:cs typeface="Calibri"/>
                <a:sym typeface="Calibri"/>
              </a:rPr>
              <a:t>135 </a:t>
            </a:r>
            <a:r>
              <a:rPr lang="en-US" sz="2400" b="1" dirty="0">
                <a:solidFill>
                  <a:schemeClr val="dk1"/>
                </a:solidFill>
                <a:latin typeface="Calibri"/>
                <a:ea typeface="Calibri"/>
                <a:cs typeface="Calibri"/>
                <a:sym typeface="Calibri"/>
              </a:rPr>
              <a:t>acres </a:t>
            </a:r>
            <a:r>
              <a:rPr lang="en-US" sz="2400" dirty="0">
                <a:solidFill>
                  <a:schemeClr val="dk1"/>
                </a:solidFill>
                <a:latin typeface="Calibri"/>
                <a:ea typeface="Calibri"/>
                <a:cs typeface="Calibri"/>
                <a:sym typeface="Calibri"/>
              </a:rPr>
              <a:t>of </a:t>
            </a:r>
            <a:r>
              <a:rPr lang="en-US" sz="2400" dirty="0" smtClean="0">
                <a:solidFill>
                  <a:schemeClr val="dk1"/>
                </a:solidFill>
                <a:latin typeface="Calibri"/>
                <a:ea typeface="Calibri"/>
                <a:cs typeface="Calibri"/>
                <a:sym typeface="Calibri"/>
              </a:rPr>
              <a:t>forest and had </a:t>
            </a:r>
            <a:r>
              <a:rPr lang="en-US" sz="2400" dirty="0">
                <a:solidFill>
                  <a:schemeClr val="dk1"/>
                </a:solidFill>
                <a:latin typeface="Calibri"/>
                <a:ea typeface="Calibri"/>
                <a:cs typeface="Calibri"/>
                <a:sym typeface="Calibri"/>
              </a:rPr>
              <a:t>to </a:t>
            </a:r>
            <a:r>
              <a:rPr lang="en-US" sz="2400" dirty="0" smtClean="0">
                <a:solidFill>
                  <a:schemeClr val="dk1"/>
                </a:solidFill>
                <a:latin typeface="Calibri"/>
                <a:ea typeface="Calibri"/>
                <a:cs typeface="Calibri"/>
                <a:sym typeface="Calibri"/>
              </a:rPr>
              <a:t>replant only </a:t>
            </a:r>
            <a:r>
              <a:rPr lang="en-US" sz="2400" b="1" dirty="0" smtClean="0">
                <a:solidFill>
                  <a:schemeClr val="dk1"/>
                </a:solidFill>
                <a:latin typeface="Calibri"/>
                <a:ea typeface="Calibri"/>
                <a:cs typeface="Calibri"/>
                <a:sym typeface="Calibri"/>
              </a:rPr>
              <a:t>21 acres under the FCA – a net loss of 84%!</a:t>
            </a:r>
            <a:endParaRPr lang="en-US" sz="2400" b="1" dirty="0">
              <a:solidFill>
                <a:schemeClr val="dk1"/>
              </a:solidFill>
              <a:latin typeface="Calibri"/>
              <a:ea typeface="Calibri"/>
              <a:cs typeface="Calibri"/>
              <a:sym typeface="Calibri"/>
            </a:endParaRPr>
          </a:p>
          <a:p>
            <a:pPr marL="0" marR="0" lvl="0" indent="0" algn="ctr" rtl="0">
              <a:spcBef>
                <a:spcPts val="0"/>
              </a:spcBef>
              <a:buNone/>
            </a:pPr>
            <a:r>
              <a:rPr lang="en-US" sz="2800" b="1" dirty="0" smtClean="0">
                <a:solidFill>
                  <a:schemeClr val="dk1"/>
                </a:solidFill>
                <a:latin typeface="Calibri"/>
                <a:ea typeface="Calibri"/>
                <a:cs typeface="Calibri"/>
                <a:sym typeface="Calibri"/>
              </a:rPr>
              <a:t>Such destruction of forests is happening across the state.</a:t>
            </a:r>
            <a:endParaRPr lang="en-US" sz="2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208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769907" y="1"/>
            <a:ext cx="7886700" cy="761999"/>
          </a:xfrm>
          <a:prstGeom prst="rect">
            <a:avLst/>
          </a:prstGeom>
          <a:noFill/>
          <a:ln>
            <a:noFill/>
          </a:ln>
        </p:spPr>
        <p:txBody>
          <a:bodyPr wrap="square" lIns="91425" tIns="45700" rIns="91425" bIns="45700" anchor="ctr" anchorCtr="0">
            <a:noAutofit/>
          </a:bodyPr>
          <a:lstStyle/>
          <a:p>
            <a:pPr marL="0" marR="0" lvl="0" indent="-279400" algn="ctr" rtl="0">
              <a:lnSpc>
                <a:spcPct val="90000"/>
              </a:lnSpc>
              <a:spcBef>
                <a:spcPts val="0"/>
              </a:spcBef>
              <a:buClr>
                <a:schemeClr val="dk1"/>
              </a:buClr>
              <a:buSzPts val="4400"/>
              <a:buFont typeface="Overlock"/>
              <a:buNone/>
            </a:pPr>
            <a:r>
              <a:rPr lang="en-US" sz="2800" b="0" i="0" u="none" strike="noStrike" cap="none" dirty="0" smtClean="0">
                <a:solidFill>
                  <a:schemeClr val="dk1"/>
                </a:solidFill>
                <a:latin typeface="Overlock"/>
                <a:ea typeface="Overlock"/>
                <a:cs typeface="Overlock"/>
                <a:sym typeface="Overlock"/>
              </a:rPr>
              <a:t>Example of </a:t>
            </a:r>
            <a:r>
              <a:rPr lang="en-US" sz="2800" dirty="0" smtClean="0">
                <a:solidFill>
                  <a:schemeClr val="dk1"/>
                </a:solidFill>
                <a:latin typeface="Overlock"/>
                <a:ea typeface="Overlock"/>
                <a:cs typeface="Overlock"/>
                <a:sym typeface="Overlock"/>
              </a:rPr>
              <a:t>what’s happening to our forests</a:t>
            </a:r>
            <a:endParaRPr lang="en-US" sz="2800" b="0" i="0" u="none" strike="noStrike" cap="none" dirty="0">
              <a:solidFill>
                <a:schemeClr val="dk1"/>
              </a:solidFill>
              <a:latin typeface="Overlock"/>
              <a:ea typeface="Overlock"/>
              <a:cs typeface="Overlock"/>
              <a:sym typeface="Overlock"/>
            </a:endParaRPr>
          </a:p>
        </p:txBody>
      </p:sp>
      <p:sp>
        <p:nvSpPr>
          <p:cNvPr id="167" name="Shape 167"/>
          <p:cNvSpPr txBox="1"/>
          <p:nvPr/>
        </p:nvSpPr>
        <p:spPr>
          <a:xfrm>
            <a:off x="228600" y="5638799"/>
            <a:ext cx="8610600" cy="97595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600"/>
              </a:spcAft>
              <a:buNone/>
            </a:pPr>
            <a:r>
              <a:rPr lang="en-US" sz="2400" dirty="0">
                <a:solidFill>
                  <a:schemeClr val="dk1"/>
                </a:solidFill>
                <a:latin typeface="Calibri"/>
                <a:ea typeface="Calibri"/>
                <a:cs typeface="Calibri"/>
                <a:sym typeface="Calibri"/>
              </a:rPr>
              <a:t>This </a:t>
            </a:r>
            <a:r>
              <a:rPr lang="en-US" sz="2400" dirty="0" smtClean="0">
                <a:solidFill>
                  <a:schemeClr val="dk1"/>
                </a:solidFill>
                <a:latin typeface="Calibri"/>
                <a:ea typeface="Calibri"/>
                <a:cs typeface="Calibri"/>
                <a:sym typeface="Calibri"/>
              </a:rPr>
              <a:t>Howard </a:t>
            </a:r>
            <a:r>
              <a:rPr lang="en-US" sz="2400" dirty="0">
                <a:solidFill>
                  <a:schemeClr val="dk1"/>
                </a:solidFill>
                <a:latin typeface="Calibri"/>
                <a:ea typeface="Calibri"/>
                <a:cs typeface="Calibri"/>
                <a:sym typeface="Calibri"/>
              </a:rPr>
              <a:t>County development cleared </a:t>
            </a:r>
            <a:r>
              <a:rPr lang="en-US" sz="2400" b="1" dirty="0" smtClean="0">
                <a:solidFill>
                  <a:schemeClr val="dk1"/>
                </a:solidFill>
                <a:latin typeface="Calibri"/>
                <a:ea typeface="Calibri"/>
                <a:cs typeface="Calibri"/>
                <a:sym typeface="Calibri"/>
              </a:rPr>
              <a:t>48 </a:t>
            </a:r>
            <a:r>
              <a:rPr lang="en-US" sz="2400" b="1" dirty="0">
                <a:solidFill>
                  <a:schemeClr val="dk1"/>
                </a:solidFill>
                <a:latin typeface="Calibri"/>
                <a:ea typeface="Calibri"/>
                <a:cs typeface="Calibri"/>
                <a:sym typeface="Calibri"/>
              </a:rPr>
              <a:t>acres </a:t>
            </a:r>
            <a:r>
              <a:rPr lang="en-US" sz="2400" dirty="0">
                <a:solidFill>
                  <a:schemeClr val="dk1"/>
                </a:solidFill>
                <a:latin typeface="Calibri"/>
                <a:ea typeface="Calibri"/>
                <a:cs typeface="Calibri"/>
                <a:sym typeface="Calibri"/>
              </a:rPr>
              <a:t>of </a:t>
            </a:r>
            <a:r>
              <a:rPr lang="en-US" sz="2400" dirty="0" smtClean="0">
                <a:solidFill>
                  <a:schemeClr val="dk1"/>
                </a:solidFill>
                <a:latin typeface="Calibri"/>
                <a:ea typeface="Calibri"/>
                <a:cs typeface="Calibri"/>
                <a:sym typeface="Calibri"/>
              </a:rPr>
              <a:t>forest and had </a:t>
            </a:r>
            <a:r>
              <a:rPr lang="en-US" sz="2400" dirty="0">
                <a:solidFill>
                  <a:schemeClr val="dk1"/>
                </a:solidFill>
                <a:latin typeface="Calibri"/>
                <a:ea typeface="Calibri"/>
                <a:cs typeface="Calibri"/>
                <a:sym typeface="Calibri"/>
              </a:rPr>
              <a:t>to </a:t>
            </a:r>
            <a:r>
              <a:rPr lang="en-US" sz="2400" dirty="0" smtClean="0">
                <a:solidFill>
                  <a:schemeClr val="dk1"/>
                </a:solidFill>
                <a:latin typeface="Calibri"/>
                <a:ea typeface="Calibri"/>
                <a:cs typeface="Calibri"/>
                <a:sym typeface="Calibri"/>
              </a:rPr>
              <a:t>replant only </a:t>
            </a:r>
            <a:r>
              <a:rPr lang="en-US" sz="2400" b="1" dirty="0" smtClean="0">
                <a:solidFill>
                  <a:schemeClr val="dk1"/>
                </a:solidFill>
                <a:latin typeface="Calibri"/>
                <a:ea typeface="Calibri"/>
                <a:cs typeface="Calibri"/>
                <a:sym typeface="Calibri"/>
              </a:rPr>
              <a:t>12 acres under the FCA – a net loss of 75%!</a:t>
            </a:r>
            <a:endParaRPr lang="en-US" sz="2400" b="1" dirty="0">
              <a:solidFill>
                <a:schemeClr val="dk1"/>
              </a:solidFill>
              <a:latin typeface="Calibri"/>
              <a:ea typeface="Calibri"/>
              <a:cs typeface="Calibri"/>
              <a:sym typeface="Calibri"/>
            </a:endParaRPr>
          </a:p>
          <a:p>
            <a:pPr marL="0" marR="0" lvl="0" indent="0" algn="ctr" rtl="0">
              <a:spcBef>
                <a:spcPts val="0"/>
              </a:spcBef>
              <a:buNone/>
            </a:pPr>
            <a:endParaRPr lang="en-US" sz="2800" b="1" dirty="0">
              <a:solidFill>
                <a:schemeClr val="dk1"/>
              </a:solidFill>
              <a:latin typeface="Calibri"/>
              <a:ea typeface="Calibri"/>
              <a:cs typeface="Calibri"/>
              <a:sym typeface="Calibri"/>
            </a:endParaRPr>
          </a:p>
        </p:txBody>
      </p:sp>
      <p:pic>
        <p:nvPicPr>
          <p:cNvPr id="7" name="Content Placeholder 4">
            <a:extLst>
              <a:ext uri="{FF2B5EF4-FFF2-40B4-BE49-F238E27FC236}">
                <a16:creationId xmlns:a16="http://schemas.microsoft.com/office/drawing/2014/main" xmlns="" id="{F3AEA447-4E7C-4AB2-8116-ADB25B877A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685800"/>
            <a:ext cx="3810000" cy="4800600"/>
          </a:xfrm>
          <a:prstGeom prst="rect">
            <a:avLst/>
          </a:prstGeom>
        </p:spPr>
      </p:pic>
      <p:pic>
        <p:nvPicPr>
          <p:cNvPr id="14" name="Content Placeholder 4">
            <a:extLst>
              <a:ext uri="{FF2B5EF4-FFF2-40B4-BE49-F238E27FC236}">
                <a16:creationId xmlns:a16="http://schemas.microsoft.com/office/drawing/2014/main" xmlns="" id="{AC5D0D5F-2E93-40B5-8B29-0C84D76B2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685800"/>
            <a:ext cx="3854049" cy="4800600"/>
          </a:xfrm>
          <a:prstGeom prst="rect">
            <a:avLst/>
          </a:prstGeom>
        </p:spPr>
      </p:pic>
    </p:spTree>
    <p:extLst>
      <p:ext uri="{BB962C8B-B14F-4D97-AF65-F5344CB8AC3E}">
        <p14:creationId xmlns:p14="http://schemas.microsoft.com/office/powerpoint/2010/main" val="3675615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0" y="474345"/>
            <a:ext cx="4572000" cy="646331"/>
          </a:xfrm>
          <a:prstGeom prst="rect">
            <a:avLst/>
          </a:prstGeom>
        </p:spPr>
        <p:txBody>
          <a:bodyPr>
            <a:spAutoFit/>
          </a:bodyPr>
          <a:lstStyle/>
          <a:p>
            <a:r>
              <a:rPr lang="en-US" dirty="0"/>
              <a:t/>
            </a:r>
            <a:br>
              <a:rPr lang="en-US" dirty="0"/>
            </a:br>
            <a:endParaRPr lang="en-US" dirty="0"/>
          </a:p>
        </p:txBody>
      </p:sp>
      <p:pic>
        <p:nvPicPr>
          <p:cNvPr id="5" name="Picture 4" descr="Macintosh HD:Users:jemaloof:Dropbox:Lisa Daly:Glen Heights Community Forest:low res Glen Heights.png"/>
          <p:cNvPicPr/>
          <p:nvPr/>
        </p:nvPicPr>
        <p:blipFill>
          <a:blip r:embed="rId2">
            <a:extLst>
              <a:ext uri="{28A0092B-C50C-407E-A947-70E740481C1C}">
                <a14:useLocalDpi xmlns:a14="http://schemas.microsoft.com/office/drawing/2010/main" val="0"/>
              </a:ext>
            </a:extLst>
          </a:blip>
          <a:srcRect/>
          <a:stretch>
            <a:fillRect/>
          </a:stretch>
        </p:blipFill>
        <p:spPr bwMode="auto">
          <a:xfrm>
            <a:off x="533401" y="474345"/>
            <a:ext cx="3429952" cy="6002655"/>
          </a:xfrm>
          <a:prstGeom prst="rect">
            <a:avLst/>
          </a:prstGeom>
          <a:noFill/>
          <a:ln>
            <a:noFill/>
          </a:ln>
        </p:spPr>
      </p:pic>
      <p:sp>
        <p:nvSpPr>
          <p:cNvPr id="6" name="TextBox 5"/>
          <p:cNvSpPr txBox="1"/>
          <p:nvPr/>
        </p:nvSpPr>
        <p:spPr>
          <a:xfrm>
            <a:off x="4343400" y="474345"/>
            <a:ext cx="4267200" cy="6201698"/>
          </a:xfrm>
          <a:prstGeom prst="rect">
            <a:avLst/>
          </a:prstGeom>
          <a:noFill/>
        </p:spPr>
        <p:txBody>
          <a:bodyPr wrap="square" rtlCol="0">
            <a:spAutoFit/>
          </a:bodyPr>
          <a:lstStyle/>
          <a:p>
            <a:pPr>
              <a:spcAft>
                <a:spcPts val="600"/>
              </a:spcAft>
            </a:pPr>
            <a:r>
              <a:rPr lang="en-US" sz="2000" b="1" dirty="0" smtClean="0"/>
              <a:t>Glen Heights Community Forest in Salisbury</a:t>
            </a:r>
          </a:p>
          <a:p>
            <a:pPr>
              <a:spcAft>
                <a:spcPts val="600"/>
              </a:spcAft>
            </a:pPr>
            <a:r>
              <a:rPr lang="en-US" dirty="0" smtClean="0"/>
              <a:t>At the headwaters of the Wicomico River, this was one of last remaining forests in Salisbury. Many of the trees were over 100 years old and likely had been growing since the 1800s. One of the trees was the largest of its species in Maryland.</a:t>
            </a:r>
          </a:p>
          <a:p>
            <a:pPr>
              <a:spcAft>
                <a:spcPts val="600"/>
              </a:spcAft>
            </a:pPr>
            <a:r>
              <a:rPr lang="en-US" dirty="0" smtClean="0"/>
              <a:t>The forest provided protection against flooding and erosion, filtering of runoff into the Wicomico River and Chesapeake Bay, natural beauty, wildlife habitat, air purification, and many other benefits.</a:t>
            </a:r>
          </a:p>
          <a:p>
            <a:r>
              <a:rPr lang="en-US" dirty="0" smtClean="0"/>
              <a:t>In 2013 the owner proposed to develop the property or sell it for $395,000.  Despite lobbying of the city and intensive efforts by local activists, sufficient funds </a:t>
            </a:r>
            <a:r>
              <a:rPr lang="en-US" smtClean="0"/>
              <a:t>could not be </a:t>
            </a:r>
            <a:r>
              <a:rPr lang="en-US" dirty="0" smtClean="0"/>
              <a:t>raised to buy the property.  In Oct. 2016 the developer began cutting down the trees, and plans to build 90 townhomes on the land.    </a:t>
            </a:r>
            <a:endParaRPr lang="en-US" dirty="0"/>
          </a:p>
        </p:txBody>
      </p:sp>
    </p:spTree>
    <p:extLst>
      <p:ext uri="{BB962C8B-B14F-4D97-AF65-F5344CB8AC3E}">
        <p14:creationId xmlns:p14="http://schemas.microsoft.com/office/powerpoint/2010/main" val="2937476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2624</TotalTime>
  <Words>993</Words>
  <Application>Microsoft Office PowerPoint</Application>
  <PresentationFormat>On-screen Show (4:3)</PresentationFormat>
  <Paragraphs>132</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PowerPoint Presentation</vt:lpstr>
      <vt:lpstr>PowerPoint Presentation</vt:lpstr>
      <vt:lpstr>PowerPoint Presentation</vt:lpstr>
      <vt:lpstr>PowerPoint Presentation</vt:lpstr>
      <vt:lpstr>PowerPoint Presentation</vt:lpstr>
      <vt:lpstr>PowerPoint Presentation</vt:lpstr>
      <vt:lpstr>Example of what’s happening to our forests</vt:lpstr>
      <vt:lpstr>Example of what’s happening to our forests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Nancy</cp:lastModifiedBy>
  <cp:revision>104</cp:revision>
  <dcterms:created xsi:type="dcterms:W3CDTF">2018-01-15T16:12:44Z</dcterms:created>
  <dcterms:modified xsi:type="dcterms:W3CDTF">2018-01-24T01:56:13Z</dcterms:modified>
</cp:coreProperties>
</file>