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handoutMasterIdLst>
    <p:handoutMasterId r:id="rId12"/>
  </p:handoutMasterIdLst>
  <p:sldIdLst>
    <p:sldId id="256" r:id="rId2"/>
    <p:sldId id="257" r:id="rId3"/>
    <p:sldId id="258" r:id="rId4"/>
    <p:sldId id="259" r:id="rId5"/>
    <p:sldId id="264" r:id="rId6"/>
    <p:sldId id="260" r:id="rId7"/>
    <p:sldId id="265" r:id="rId8"/>
    <p:sldId id="261" r:id="rId9"/>
    <p:sldId id="263" r:id="rId10"/>
    <p:sldId id="262" r:id="rId1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2" d="100"/>
          <a:sy n="92"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F94A4113-3BD0-430B-ADD7-6BCE903116E0}" type="datetimeFigureOut">
              <a:rPr lang="en-US" smtClean="0"/>
              <a:t>2/10/2019</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00C252BF-57C8-4DE8-B472-DC910AF92BFE}" type="slidenum">
              <a:rPr lang="en-US" smtClean="0"/>
              <a:t>‹#›</a:t>
            </a:fld>
            <a:endParaRPr lang="en-US"/>
          </a:p>
        </p:txBody>
      </p:sp>
    </p:spTree>
    <p:extLst>
      <p:ext uri="{BB962C8B-B14F-4D97-AF65-F5344CB8AC3E}">
        <p14:creationId xmlns:p14="http://schemas.microsoft.com/office/powerpoint/2010/main" val="34988872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459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747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33980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60107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5931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34100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5185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884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007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539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071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484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367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145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520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521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350067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2247A-F2CC-46EC-BDA8-71BCEACD5B6F}"/>
              </a:ext>
            </a:extLst>
          </p:cNvPr>
          <p:cNvSpPr>
            <a:spLocks noGrp="1"/>
          </p:cNvSpPr>
          <p:nvPr>
            <p:ph type="ctrTitle"/>
          </p:nvPr>
        </p:nvSpPr>
        <p:spPr>
          <a:xfrm>
            <a:off x="1507067" y="596349"/>
            <a:ext cx="7766936" cy="2832652"/>
          </a:xfrm>
        </p:spPr>
        <p:txBody>
          <a:bodyPr>
            <a:noAutofit/>
          </a:bodyPr>
          <a:lstStyle/>
          <a:p>
            <a:pPr algn="ctr"/>
            <a:r>
              <a:rPr lang="en-US" sz="4400" dirty="0">
                <a:solidFill>
                  <a:schemeClr val="accent1">
                    <a:lumMod val="75000"/>
                  </a:schemeClr>
                </a:solidFill>
                <a:latin typeface="Arial Rounded MT Bold" panose="020F0704030504030204" pitchFamily="34" charset="0"/>
              </a:rPr>
              <a:t>PUBLIC MONEY</a:t>
            </a:r>
            <a:br>
              <a:rPr lang="en-US" sz="4400" dirty="0">
                <a:solidFill>
                  <a:schemeClr val="accent1">
                    <a:lumMod val="75000"/>
                  </a:schemeClr>
                </a:solidFill>
                <a:latin typeface="Arial Rounded MT Bold" panose="020F0704030504030204" pitchFamily="34" charset="0"/>
              </a:rPr>
            </a:br>
            <a:r>
              <a:rPr lang="en-US" sz="4400" dirty="0">
                <a:solidFill>
                  <a:schemeClr val="accent1">
                    <a:lumMod val="75000"/>
                  </a:schemeClr>
                </a:solidFill>
                <a:latin typeface="Arial Rounded MT Bold" panose="020F0704030504030204" pitchFamily="34" charset="0"/>
              </a:rPr>
              <a:t>IN PUBLIC HANDS</a:t>
            </a:r>
            <a:br>
              <a:rPr lang="en-US" sz="4400" dirty="0">
                <a:solidFill>
                  <a:schemeClr val="accent1">
                    <a:lumMod val="75000"/>
                  </a:schemeClr>
                </a:solidFill>
                <a:latin typeface="Arial Rounded MT Bold" panose="020F0704030504030204" pitchFamily="34" charset="0"/>
              </a:rPr>
            </a:br>
            <a:r>
              <a:rPr lang="en-US" sz="4400" dirty="0">
                <a:solidFill>
                  <a:schemeClr val="accent1">
                    <a:lumMod val="75000"/>
                  </a:schemeClr>
                </a:solidFill>
                <a:latin typeface="Arial Rounded MT Bold" panose="020F0704030504030204" pitchFamily="34" charset="0"/>
              </a:rPr>
              <a:t>FOR THE PUBLIC GOOD</a:t>
            </a:r>
          </a:p>
        </p:txBody>
      </p:sp>
      <p:sp>
        <p:nvSpPr>
          <p:cNvPr id="3" name="Subtitle 2">
            <a:extLst>
              <a:ext uri="{FF2B5EF4-FFF2-40B4-BE49-F238E27FC236}">
                <a16:creationId xmlns:a16="http://schemas.microsoft.com/office/drawing/2014/main" xmlns="" id="{04E7EFEB-6AA3-4B4E-9652-FCB042671021}"/>
              </a:ext>
            </a:extLst>
          </p:cNvPr>
          <p:cNvSpPr>
            <a:spLocks noGrp="1"/>
          </p:cNvSpPr>
          <p:nvPr>
            <p:ph type="subTitle" idx="1"/>
          </p:nvPr>
        </p:nvSpPr>
        <p:spPr>
          <a:xfrm>
            <a:off x="3763618" y="4691270"/>
            <a:ext cx="5751443" cy="2477274"/>
          </a:xfrm>
        </p:spPr>
        <p:txBody>
          <a:bodyPr>
            <a:normAutofit/>
          </a:bodyPr>
          <a:lstStyle/>
          <a:p>
            <a:r>
              <a:rPr lang="en-US" sz="3600" dirty="0">
                <a:solidFill>
                  <a:schemeClr val="accent1">
                    <a:lumMod val="75000"/>
                  </a:schemeClr>
                </a:solidFill>
              </a:rPr>
              <a:t>A People’s budget for Iowa</a:t>
            </a:r>
          </a:p>
        </p:txBody>
      </p:sp>
      <p:pic>
        <p:nvPicPr>
          <p:cNvPr id="1026" name="Picture 2" descr="Image result for free clip art money images">
            <a:extLst>
              <a:ext uri="{FF2B5EF4-FFF2-40B4-BE49-F238E27FC236}">
                <a16:creationId xmlns:a16="http://schemas.microsoft.com/office/drawing/2014/main" xmlns="" id="{2D4F0614-D062-49E1-B11B-C2B4861A5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618" y="3561522"/>
            <a:ext cx="2724978" cy="2939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115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C081ABA-C7B9-4317-97B9-CA49FFBF8C91}"/>
              </a:ext>
            </a:extLst>
          </p:cNvPr>
          <p:cNvSpPr txBox="1"/>
          <p:nvPr/>
        </p:nvSpPr>
        <p:spPr>
          <a:xfrm>
            <a:off x="815926" y="3910819"/>
            <a:ext cx="9748911" cy="1815882"/>
          </a:xfrm>
          <a:prstGeom prst="rect">
            <a:avLst/>
          </a:prstGeom>
          <a:noFill/>
        </p:spPr>
        <p:txBody>
          <a:bodyPr wrap="square" rtlCol="0">
            <a:spAutoFit/>
          </a:bodyPr>
          <a:lstStyle/>
          <a:p>
            <a:r>
              <a:rPr lang="en-US" sz="2800" u="sng" dirty="0">
                <a:solidFill>
                  <a:schemeClr val="accent1">
                    <a:lumMod val="75000"/>
                  </a:schemeClr>
                </a:solidFill>
                <a:latin typeface="Arial Rounded MT Bold" panose="020F0704030504030204" pitchFamily="34" charset="0"/>
              </a:rPr>
              <a:t>How to get involved</a:t>
            </a:r>
          </a:p>
          <a:p>
            <a:pPr marL="342900" indent="-342900">
              <a:buFont typeface="+mj-lt"/>
              <a:buAutoNum type="arabicPeriod"/>
            </a:pPr>
            <a:r>
              <a:rPr lang="en-US" sz="2800" dirty="0">
                <a:solidFill>
                  <a:schemeClr val="accent1">
                    <a:lumMod val="75000"/>
                  </a:schemeClr>
                </a:solidFill>
                <a:latin typeface="Arial Rounded MT Bold" panose="020F0704030504030204" pitchFamily="34" charset="0"/>
              </a:rPr>
              <a:t>Attend the public hearings in November or December</a:t>
            </a:r>
          </a:p>
          <a:p>
            <a:pPr marL="342900" indent="-342900">
              <a:buFont typeface="+mj-lt"/>
              <a:buAutoNum type="arabicPeriod"/>
            </a:pPr>
            <a:r>
              <a:rPr lang="en-US" sz="2800" dirty="0">
                <a:solidFill>
                  <a:schemeClr val="accent1">
                    <a:lumMod val="75000"/>
                  </a:schemeClr>
                </a:solidFill>
                <a:latin typeface="Arial Rounded MT Bold" panose="020F0704030504030204" pitchFamily="34" charset="0"/>
              </a:rPr>
              <a:t>Write the governor</a:t>
            </a:r>
          </a:p>
          <a:p>
            <a:pPr marL="342900" indent="-342900">
              <a:buFont typeface="+mj-lt"/>
              <a:buAutoNum type="arabicPeriod"/>
            </a:pPr>
            <a:r>
              <a:rPr lang="en-US" sz="2800" dirty="0">
                <a:solidFill>
                  <a:schemeClr val="accent1">
                    <a:lumMod val="75000"/>
                  </a:schemeClr>
                </a:solidFill>
                <a:latin typeface="Arial Rounded MT Bold" panose="020F0704030504030204" pitchFamily="34" charset="0"/>
              </a:rPr>
              <a:t>Write your state senator and state representative</a:t>
            </a:r>
          </a:p>
        </p:txBody>
      </p:sp>
      <p:pic>
        <p:nvPicPr>
          <p:cNvPr id="4" name="Picture 3">
            <a:extLst>
              <a:ext uri="{FF2B5EF4-FFF2-40B4-BE49-F238E27FC236}">
                <a16:creationId xmlns:a16="http://schemas.microsoft.com/office/drawing/2014/main" xmlns="" id="{705C2CDB-ACBC-4660-A969-9AF9637640E9}"/>
              </a:ext>
            </a:extLst>
          </p:cNvPr>
          <p:cNvPicPr>
            <a:picLocks noChangeAspect="1"/>
          </p:cNvPicPr>
          <p:nvPr/>
        </p:nvPicPr>
        <p:blipFill rotWithShape="1">
          <a:blip r:embed="rId2"/>
          <a:srcRect b="8676"/>
          <a:stretch/>
        </p:blipFill>
        <p:spPr>
          <a:xfrm>
            <a:off x="2564973" y="225083"/>
            <a:ext cx="5629040" cy="3685736"/>
          </a:xfrm>
          <a:prstGeom prst="rect">
            <a:avLst/>
          </a:prstGeom>
        </p:spPr>
      </p:pic>
    </p:spTree>
    <p:extLst>
      <p:ext uri="{BB962C8B-B14F-4D97-AF65-F5344CB8AC3E}">
        <p14:creationId xmlns:p14="http://schemas.microsoft.com/office/powerpoint/2010/main" val="289218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2895F-993A-4016-9907-E9CF27C9F6F0}"/>
              </a:ext>
            </a:extLst>
          </p:cNvPr>
          <p:cNvSpPr>
            <a:spLocks noGrp="1"/>
          </p:cNvSpPr>
          <p:nvPr>
            <p:ph type="title"/>
          </p:nvPr>
        </p:nvSpPr>
        <p:spPr>
          <a:xfrm>
            <a:off x="677335" y="1113182"/>
            <a:ext cx="8596668" cy="5300870"/>
          </a:xfrm>
        </p:spPr>
        <p:txBody>
          <a:bodyPr>
            <a:normAutofit fontScale="90000"/>
          </a:bodyPr>
          <a:lstStyle/>
          <a:p>
            <a:r>
              <a:rPr lang="en-US" sz="4400" dirty="0">
                <a:solidFill>
                  <a:schemeClr val="accent1">
                    <a:lumMod val="75000"/>
                  </a:schemeClr>
                </a:solidFill>
                <a:latin typeface="Arial Rounded MT Bold" panose="020F0704030504030204" pitchFamily="34" charset="0"/>
                <a:cs typeface="Arial" panose="020B0604020202020204" pitchFamily="34" charset="0"/>
              </a:rPr>
              <a:t/>
            </a:r>
            <a:br>
              <a:rPr lang="en-US" sz="4400" dirty="0">
                <a:solidFill>
                  <a:schemeClr val="accent1">
                    <a:lumMod val="75000"/>
                  </a:schemeClr>
                </a:solidFill>
                <a:latin typeface="Arial Rounded MT Bold" panose="020F0704030504030204" pitchFamily="34" charset="0"/>
                <a:cs typeface="Arial" panose="020B0604020202020204" pitchFamily="34" charset="0"/>
              </a:rPr>
            </a:br>
            <a:r>
              <a:rPr lang="en-US" sz="4400" dirty="0">
                <a:solidFill>
                  <a:schemeClr val="accent1">
                    <a:lumMod val="75000"/>
                  </a:schemeClr>
                </a:solidFill>
                <a:latin typeface="Arial Rounded MT Bold" panose="020F0704030504030204" pitchFamily="34" charset="0"/>
                <a:cs typeface="Arial" panose="020B0604020202020204" pitchFamily="34" charset="0"/>
              </a:rPr>
              <a:t/>
            </a:r>
            <a:br>
              <a:rPr lang="en-US" sz="4400" dirty="0">
                <a:solidFill>
                  <a:schemeClr val="accent1">
                    <a:lumMod val="75000"/>
                  </a:schemeClr>
                </a:solidFill>
                <a:latin typeface="Arial Rounded MT Bold" panose="020F0704030504030204" pitchFamily="34" charset="0"/>
                <a:cs typeface="Arial" panose="020B0604020202020204" pitchFamily="34" charset="0"/>
              </a:rPr>
            </a:br>
            <a:r>
              <a:rPr lang="en-US" sz="4400" dirty="0">
                <a:solidFill>
                  <a:schemeClr val="accent1">
                    <a:lumMod val="75000"/>
                  </a:schemeClr>
                </a:solidFill>
                <a:latin typeface="Arial Rounded MT Bold" panose="020F0704030504030204" pitchFamily="34" charset="0"/>
                <a:cs typeface="Arial" panose="020B0604020202020204" pitchFamily="34" charset="0"/>
              </a:rPr>
              <a:t>All political power is inherent in the people. Government is instituted for the protection, security, and benefit of the people, and they have the right, at all times, to alter or reform the same, whenever the public good requires it.  </a:t>
            </a:r>
            <a:r>
              <a:rPr lang="en-US" sz="2800" dirty="0">
                <a:solidFill>
                  <a:schemeClr val="accent1">
                    <a:lumMod val="75000"/>
                  </a:schemeClr>
                </a:solidFill>
                <a:latin typeface="Arial Rounded MT Bold" panose="020F0704030504030204" pitchFamily="34" charset="0"/>
                <a:cs typeface="Arial" panose="020B0604020202020204" pitchFamily="34" charset="0"/>
              </a:rPr>
              <a:t/>
            </a:r>
            <a:br>
              <a:rPr lang="en-US" sz="2800" dirty="0">
                <a:solidFill>
                  <a:schemeClr val="accent1">
                    <a:lumMod val="75000"/>
                  </a:schemeClr>
                </a:solidFill>
                <a:latin typeface="Arial Rounded MT Bold" panose="020F0704030504030204" pitchFamily="34" charset="0"/>
                <a:cs typeface="Arial" panose="020B0604020202020204" pitchFamily="34" charset="0"/>
              </a:rPr>
            </a:br>
            <a:r>
              <a:rPr lang="en-US" sz="2800" dirty="0">
                <a:solidFill>
                  <a:schemeClr val="accent1">
                    <a:lumMod val="75000"/>
                  </a:schemeClr>
                </a:solidFill>
                <a:latin typeface="Arial Rounded MT Bold" panose="020F0704030504030204" pitchFamily="34" charset="0"/>
                <a:cs typeface="Arial" panose="020B0604020202020204" pitchFamily="34" charset="0"/>
              </a:rPr>
              <a:t>		</a:t>
            </a:r>
            <a:r>
              <a:rPr lang="en-US" sz="1800" dirty="0">
                <a:solidFill>
                  <a:schemeClr val="accent1">
                    <a:lumMod val="75000"/>
                  </a:schemeClr>
                </a:solidFill>
                <a:latin typeface="Arial Rounded MT Bold" panose="020F0704030504030204" pitchFamily="34" charset="0"/>
                <a:cs typeface="Arial" panose="020B0604020202020204" pitchFamily="34" charset="0"/>
              </a:rPr>
              <a:t>Bill of Rights to the Iowa Constitution, Article I, Political Power, Section 2</a:t>
            </a:r>
            <a:endParaRPr lang="en-US" sz="2800" dirty="0">
              <a:solidFill>
                <a:schemeClr val="accent1">
                  <a:lumMod val="75000"/>
                </a:schemeClr>
              </a:solidFill>
              <a:latin typeface="Arial Rounded MT Bold" panose="020F070403050403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xmlns="" id="{A0934A4E-AF1F-4A7C-8115-1C47A9CFC2F8}"/>
              </a:ext>
            </a:extLst>
          </p:cNvPr>
          <p:cNvSpPr>
            <a:spLocks noGrp="1"/>
          </p:cNvSpPr>
          <p:nvPr>
            <p:ph type="body" idx="1"/>
          </p:nvPr>
        </p:nvSpPr>
        <p:spPr>
          <a:xfrm>
            <a:off x="584570" y="6858000"/>
            <a:ext cx="8596668" cy="331304"/>
          </a:xfrm>
        </p:spPr>
        <p:txBody>
          <a:bodyPr>
            <a:normAutofit fontScale="92500" lnSpcReduction="20000"/>
          </a:bodyPr>
          <a:lstStyle/>
          <a:p>
            <a:endParaRPr lang="en-US" dirty="0"/>
          </a:p>
        </p:txBody>
      </p:sp>
    </p:spTree>
    <p:extLst>
      <p:ext uri="{BB962C8B-B14F-4D97-AF65-F5344CB8AC3E}">
        <p14:creationId xmlns:p14="http://schemas.microsoft.com/office/powerpoint/2010/main" val="181461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5711E-098C-4866-A292-3041CBBA5ED0}"/>
              </a:ext>
            </a:extLst>
          </p:cNvPr>
          <p:cNvSpPr>
            <a:spLocks noGrp="1"/>
          </p:cNvSpPr>
          <p:nvPr>
            <p:ph type="title"/>
          </p:nvPr>
        </p:nvSpPr>
        <p:spPr>
          <a:xfrm>
            <a:off x="3869635" y="534572"/>
            <a:ext cx="5991817" cy="3939113"/>
          </a:xfrm>
        </p:spPr>
        <p:txBody>
          <a:bodyPr>
            <a:noAutofit/>
          </a:bodyPr>
          <a:lstStyle/>
          <a:p>
            <a:pPr algn="ctr"/>
            <a:r>
              <a:rPr lang="en-US" sz="3600" b="1" dirty="0"/>
              <a:t>Government as “growing the economy”</a:t>
            </a:r>
            <a:br>
              <a:rPr lang="en-US" sz="3600" b="1" dirty="0"/>
            </a:br>
            <a:r>
              <a:rPr lang="en-US" sz="3600" b="1" dirty="0">
                <a:solidFill>
                  <a:schemeClr val="accent1">
                    <a:lumMod val="75000"/>
                  </a:schemeClr>
                </a:solidFill>
              </a:rPr>
              <a:t>VERSES</a:t>
            </a:r>
            <a:r>
              <a:rPr lang="en-US" sz="3600" b="1" dirty="0"/>
              <a:t/>
            </a:r>
            <a:br>
              <a:rPr lang="en-US" sz="3600" b="1" dirty="0"/>
            </a:br>
            <a:r>
              <a:rPr lang="en-US" sz="3600" b="1" dirty="0"/>
              <a:t>Government as trustee of all the things we share—also known as “the commons”</a:t>
            </a:r>
          </a:p>
        </p:txBody>
      </p:sp>
      <p:sp>
        <p:nvSpPr>
          <p:cNvPr id="4" name="Text Placeholder 3">
            <a:extLst>
              <a:ext uri="{FF2B5EF4-FFF2-40B4-BE49-F238E27FC236}">
                <a16:creationId xmlns:a16="http://schemas.microsoft.com/office/drawing/2014/main" xmlns="" id="{FE788464-4136-46E4-B1C5-6D5C0310CD02}"/>
              </a:ext>
            </a:extLst>
          </p:cNvPr>
          <p:cNvSpPr>
            <a:spLocks noGrp="1"/>
          </p:cNvSpPr>
          <p:nvPr>
            <p:ph type="body" sz="half" idx="2"/>
          </p:nvPr>
        </p:nvSpPr>
        <p:spPr>
          <a:xfrm>
            <a:off x="677334" y="4811151"/>
            <a:ext cx="8596667" cy="1230211"/>
          </a:xfrm>
        </p:spPr>
        <p:txBody>
          <a:bodyPr>
            <a:noAutofit/>
          </a:bodyPr>
          <a:lstStyle/>
          <a:p>
            <a:pPr algn="ctr"/>
            <a:r>
              <a:rPr lang="en-US" sz="3200" dirty="0">
                <a:solidFill>
                  <a:schemeClr val="accent1">
                    <a:lumMod val="75000"/>
                  </a:schemeClr>
                </a:solidFill>
              </a:rPr>
              <a:t>Protecting, enhancing and restoring our shared public wealth is the central responsibility of government.</a:t>
            </a:r>
          </a:p>
        </p:txBody>
      </p:sp>
      <p:pic>
        <p:nvPicPr>
          <p:cNvPr id="14" name="Picture Placeholder 13">
            <a:extLst>
              <a:ext uri="{FF2B5EF4-FFF2-40B4-BE49-F238E27FC236}">
                <a16:creationId xmlns:a16="http://schemas.microsoft.com/office/drawing/2014/main" xmlns="" id="{004005A7-3A55-4327-A701-BE8998A0BC63}"/>
              </a:ext>
            </a:extLst>
          </p:cNvPr>
          <p:cNvPicPr>
            <a:picLocks noGrp="1" noChangeAspect="1"/>
          </p:cNvPicPr>
          <p:nvPr>
            <p:ph type="pic" idx="1"/>
          </p:nvPr>
        </p:nvPicPr>
        <p:blipFill rotWithShape="1">
          <a:blip r:embed="rId2"/>
          <a:srcRect t="-958" r="979" b="13188"/>
          <a:stretch/>
        </p:blipFill>
        <p:spPr>
          <a:xfrm>
            <a:off x="297507" y="984933"/>
            <a:ext cx="3317891" cy="3045265"/>
          </a:xfrm>
        </p:spPr>
      </p:pic>
    </p:spTree>
    <p:extLst>
      <p:ext uri="{BB962C8B-B14F-4D97-AF65-F5344CB8AC3E}">
        <p14:creationId xmlns:p14="http://schemas.microsoft.com/office/powerpoint/2010/main" val="106921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AE63C091-CE37-4AF4-A25C-8490633B29E1}"/>
              </a:ext>
            </a:extLst>
          </p:cNvPr>
          <p:cNvPicPr>
            <a:picLocks noChangeAspect="1"/>
          </p:cNvPicPr>
          <p:nvPr/>
        </p:nvPicPr>
        <p:blipFill>
          <a:blip r:embed="rId2"/>
          <a:stretch>
            <a:fillRect/>
          </a:stretch>
        </p:blipFill>
        <p:spPr>
          <a:xfrm>
            <a:off x="0" y="0"/>
            <a:ext cx="5598367" cy="3840480"/>
          </a:xfrm>
          <a:prstGeom prst="rect">
            <a:avLst/>
          </a:prstGeom>
        </p:spPr>
      </p:pic>
      <p:sp>
        <p:nvSpPr>
          <p:cNvPr id="7" name="TextBox 6">
            <a:extLst>
              <a:ext uri="{FF2B5EF4-FFF2-40B4-BE49-F238E27FC236}">
                <a16:creationId xmlns:a16="http://schemas.microsoft.com/office/drawing/2014/main" xmlns="" id="{1BA03975-4721-412D-B128-8BF54A04298A}"/>
              </a:ext>
            </a:extLst>
          </p:cNvPr>
          <p:cNvSpPr txBox="1"/>
          <p:nvPr/>
        </p:nvSpPr>
        <p:spPr>
          <a:xfrm>
            <a:off x="5955323" y="874455"/>
            <a:ext cx="3371557" cy="2554545"/>
          </a:xfrm>
          <a:prstGeom prst="rect">
            <a:avLst/>
          </a:prstGeom>
          <a:noFill/>
        </p:spPr>
        <p:txBody>
          <a:bodyPr wrap="square" rtlCol="0">
            <a:spAutoFit/>
          </a:bodyPr>
          <a:lstStyle/>
          <a:p>
            <a:r>
              <a:rPr lang="en-US" sz="4000" dirty="0">
                <a:solidFill>
                  <a:schemeClr val="accent1">
                    <a:lumMod val="75000"/>
                  </a:schemeClr>
                </a:solidFill>
              </a:rPr>
              <a:t>Government Is the Trustee of the Things We All Share</a:t>
            </a:r>
          </a:p>
        </p:txBody>
      </p:sp>
      <p:sp>
        <p:nvSpPr>
          <p:cNvPr id="2" name="TextBox 1">
            <a:extLst>
              <a:ext uri="{FF2B5EF4-FFF2-40B4-BE49-F238E27FC236}">
                <a16:creationId xmlns:a16="http://schemas.microsoft.com/office/drawing/2014/main" xmlns="" id="{79F74E60-3C09-43E1-8832-7F61E601A7BE}"/>
              </a:ext>
            </a:extLst>
          </p:cNvPr>
          <p:cNvSpPr txBox="1"/>
          <p:nvPr/>
        </p:nvSpPr>
        <p:spPr>
          <a:xfrm>
            <a:off x="715617" y="4293704"/>
            <a:ext cx="8759687" cy="2246769"/>
          </a:xfrm>
          <a:prstGeom prst="rect">
            <a:avLst/>
          </a:prstGeom>
          <a:noFill/>
        </p:spPr>
        <p:txBody>
          <a:bodyPr wrap="square" rtlCol="0">
            <a:spAutoFit/>
          </a:bodyPr>
          <a:lstStyle/>
          <a:p>
            <a:r>
              <a:rPr lang="en-US" sz="2800" dirty="0">
                <a:solidFill>
                  <a:schemeClr val="accent1">
                    <a:lumMod val="75000"/>
                  </a:schemeClr>
                </a:solidFill>
              </a:rPr>
              <a:t>A fiduciary duty is a legal obligation to take care of assets for the sole benefit of a designated beneficiary. It is time for government to return to its primary function of serving the public good, the common good.</a:t>
            </a:r>
          </a:p>
        </p:txBody>
      </p:sp>
    </p:spTree>
    <p:extLst>
      <p:ext uri="{BB962C8B-B14F-4D97-AF65-F5344CB8AC3E}">
        <p14:creationId xmlns:p14="http://schemas.microsoft.com/office/powerpoint/2010/main" val="19221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0A5DEB-54A2-4822-8759-CC4397365895}"/>
              </a:ext>
            </a:extLst>
          </p:cNvPr>
          <p:cNvSpPr txBox="1"/>
          <p:nvPr/>
        </p:nvSpPr>
        <p:spPr>
          <a:xfrm>
            <a:off x="576775" y="1589649"/>
            <a:ext cx="9397219" cy="4893647"/>
          </a:xfrm>
          <a:prstGeom prst="rect">
            <a:avLst/>
          </a:prstGeom>
          <a:noFill/>
        </p:spPr>
        <p:txBody>
          <a:bodyPr wrap="square" rtlCol="0">
            <a:spAutoFit/>
          </a:bodyPr>
          <a:lstStyle/>
          <a:p>
            <a:r>
              <a:rPr lang="en-US" sz="2400" dirty="0">
                <a:solidFill>
                  <a:schemeClr val="accent1">
                    <a:lumMod val="75000"/>
                  </a:schemeClr>
                </a:solidFill>
              </a:rPr>
              <a:t>The 2018 budget for Iowa put forward by Governor Reynolds is built on the premise that government’s primary responsibility is to the economy; it woefully neglects the common assets of the State.  The four goals of the Reynold’s budget reflect her view of what government is for and stand in sharp contrast to the fiduciary duties of government: Her goals are:</a:t>
            </a:r>
          </a:p>
          <a:p>
            <a:r>
              <a:rPr lang="en-US" sz="2400" dirty="0">
                <a:solidFill>
                  <a:schemeClr val="accent1">
                    <a:lumMod val="75000"/>
                  </a:schemeClr>
                </a:solidFill>
              </a:rPr>
              <a:t>·     Create a Competitive Business Environment; </a:t>
            </a:r>
          </a:p>
          <a:p>
            <a:r>
              <a:rPr lang="en-US" sz="2400" dirty="0">
                <a:solidFill>
                  <a:schemeClr val="accent1">
                    <a:lumMod val="75000"/>
                  </a:schemeClr>
                </a:solidFill>
              </a:rPr>
              <a:t>·     Develop the Most Innovative Energy Policy in the World; </a:t>
            </a:r>
          </a:p>
          <a:p>
            <a:r>
              <a:rPr lang="en-US" sz="2400" dirty="0">
                <a:solidFill>
                  <a:schemeClr val="accent1">
                    <a:lumMod val="75000"/>
                  </a:schemeClr>
                </a:solidFill>
              </a:rPr>
              <a:t>·     Educate our Children for the Knowledge Economy; </a:t>
            </a:r>
          </a:p>
          <a:p>
            <a:r>
              <a:rPr lang="en-US" sz="2400" dirty="0">
                <a:solidFill>
                  <a:schemeClr val="accent1">
                    <a:lumMod val="75000"/>
                  </a:schemeClr>
                </a:solidFill>
              </a:rPr>
              <a:t>·     Train Iowans for the Jobs of Tomorrow.</a:t>
            </a:r>
          </a:p>
          <a:p>
            <a:r>
              <a:rPr lang="en-US" sz="2400" dirty="0">
                <a:solidFill>
                  <a:schemeClr val="accent1">
                    <a:lumMod val="75000"/>
                  </a:schemeClr>
                </a:solidFill>
              </a:rPr>
              <a:t>Even education is designed to funnel kids into the economy, rather than develop their unique skills and enable them to be effective citizens.</a:t>
            </a:r>
          </a:p>
        </p:txBody>
      </p:sp>
      <p:sp>
        <p:nvSpPr>
          <p:cNvPr id="3" name="TextBox 2">
            <a:extLst>
              <a:ext uri="{FF2B5EF4-FFF2-40B4-BE49-F238E27FC236}">
                <a16:creationId xmlns:a16="http://schemas.microsoft.com/office/drawing/2014/main" xmlns="" id="{68F8FAAF-866D-4934-B7A0-1DDE974B6C55}"/>
              </a:ext>
            </a:extLst>
          </p:cNvPr>
          <p:cNvSpPr txBox="1"/>
          <p:nvPr/>
        </p:nvSpPr>
        <p:spPr>
          <a:xfrm>
            <a:off x="1350498" y="859915"/>
            <a:ext cx="3615398" cy="584775"/>
          </a:xfrm>
          <a:prstGeom prst="rect">
            <a:avLst/>
          </a:prstGeom>
          <a:noFill/>
        </p:spPr>
        <p:txBody>
          <a:bodyPr wrap="square" rtlCol="0">
            <a:spAutoFit/>
          </a:bodyPr>
          <a:lstStyle/>
          <a:p>
            <a:r>
              <a:rPr lang="en-US" sz="3200" dirty="0">
                <a:solidFill>
                  <a:schemeClr val="accent1">
                    <a:lumMod val="75000"/>
                  </a:schemeClr>
                </a:solidFill>
              </a:rPr>
              <a:t>Governor Reynolds</a:t>
            </a:r>
          </a:p>
        </p:txBody>
      </p:sp>
    </p:spTree>
    <p:extLst>
      <p:ext uri="{BB962C8B-B14F-4D97-AF65-F5344CB8AC3E}">
        <p14:creationId xmlns:p14="http://schemas.microsoft.com/office/powerpoint/2010/main" val="340246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266CDBC-A33E-4EB6-B98D-98D8B1EEFFEB}"/>
              </a:ext>
            </a:extLst>
          </p:cNvPr>
          <p:cNvSpPr txBox="1"/>
          <p:nvPr/>
        </p:nvSpPr>
        <p:spPr>
          <a:xfrm>
            <a:off x="548641" y="1167618"/>
            <a:ext cx="7582486" cy="1323439"/>
          </a:xfrm>
          <a:prstGeom prst="rect">
            <a:avLst/>
          </a:prstGeom>
          <a:noFill/>
        </p:spPr>
        <p:txBody>
          <a:bodyPr wrap="square" rtlCol="0">
            <a:spAutoFit/>
          </a:bodyPr>
          <a:lstStyle/>
          <a:p>
            <a:pPr algn="ctr"/>
            <a:r>
              <a:rPr lang="en-US" sz="4000" dirty="0">
                <a:solidFill>
                  <a:schemeClr val="accent1">
                    <a:lumMod val="75000"/>
                  </a:schemeClr>
                </a:solidFill>
              </a:rPr>
              <a:t>The public trust should be designed into the state budget. </a:t>
            </a:r>
          </a:p>
        </p:txBody>
      </p:sp>
      <p:pic>
        <p:nvPicPr>
          <p:cNvPr id="3074" name="Picture 2" descr="Image result for free clip art mone budget">
            <a:extLst>
              <a:ext uri="{FF2B5EF4-FFF2-40B4-BE49-F238E27FC236}">
                <a16:creationId xmlns:a16="http://schemas.microsoft.com/office/drawing/2014/main" xmlns="" id="{84B17053-42F9-400C-8DD3-260B950145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244" y="2729132"/>
            <a:ext cx="3364659" cy="252170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56F03CE9-15D3-4AEE-B990-53435E7882CE}"/>
              </a:ext>
            </a:extLst>
          </p:cNvPr>
          <p:cNvSpPr txBox="1"/>
          <p:nvPr/>
        </p:nvSpPr>
        <p:spPr>
          <a:xfrm>
            <a:off x="675861" y="2729132"/>
            <a:ext cx="5907819" cy="3970318"/>
          </a:xfrm>
          <a:prstGeom prst="rect">
            <a:avLst/>
          </a:prstGeom>
          <a:noFill/>
        </p:spPr>
        <p:txBody>
          <a:bodyPr wrap="square" rtlCol="0">
            <a:spAutoFit/>
          </a:bodyPr>
          <a:lstStyle/>
          <a:p>
            <a:r>
              <a:rPr lang="en-US" sz="2800" u="sng" dirty="0">
                <a:solidFill>
                  <a:schemeClr val="accent1">
                    <a:lumMod val="75000"/>
                  </a:schemeClr>
                </a:solidFill>
              </a:rPr>
              <a:t>The public or common good</a:t>
            </a:r>
          </a:p>
          <a:p>
            <a:r>
              <a:rPr lang="en-US" sz="2800" i="1" dirty="0">
                <a:solidFill>
                  <a:schemeClr val="accent1">
                    <a:lumMod val="75000"/>
                  </a:schemeClr>
                </a:solidFill>
              </a:rPr>
              <a:t>All must be funded sufficiently.</a:t>
            </a:r>
          </a:p>
          <a:p>
            <a:pPr marL="342900" indent="-342900">
              <a:buFont typeface="+mj-lt"/>
              <a:buAutoNum type="arabicPeriod"/>
            </a:pPr>
            <a:r>
              <a:rPr lang="en-US" sz="2800" dirty="0">
                <a:solidFill>
                  <a:schemeClr val="accent1">
                    <a:lumMod val="75000"/>
                  </a:schemeClr>
                </a:solidFill>
              </a:rPr>
              <a:t>Education</a:t>
            </a:r>
          </a:p>
          <a:p>
            <a:pPr marL="342900" indent="-342900">
              <a:buFont typeface="+mj-lt"/>
              <a:buAutoNum type="arabicPeriod"/>
            </a:pPr>
            <a:r>
              <a:rPr lang="en-US" sz="2800" dirty="0">
                <a:solidFill>
                  <a:schemeClr val="accent1">
                    <a:lumMod val="75000"/>
                  </a:schemeClr>
                </a:solidFill>
              </a:rPr>
              <a:t>Public health</a:t>
            </a:r>
          </a:p>
          <a:p>
            <a:pPr marL="342900" indent="-342900">
              <a:buFont typeface="+mj-lt"/>
              <a:buAutoNum type="arabicPeriod"/>
            </a:pPr>
            <a:r>
              <a:rPr lang="en-US" sz="2800" dirty="0">
                <a:solidFill>
                  <a:schemeClr val="accent1">
                    <a:lumMod val="75000"/>
                  </a:schemeClr>
                </a:solidFill>
              </a:rPr>
              <a:t>The environment</a:t>
            </a:r>
          </a:p>
          <a:p>
            <a:pPr marL="342900" indent="-342900">
              <a:buFont typeface="+mj-lt"/>
              <a:buAutoNum type="arabicPeriod"/>
            </a:pPr>
            <a:r>
              <a:rPr lang="en-US" sz="2800" dirty="0">
                <a:solidFill>
                  <a:schemeClr val="accent1">
                    <a:lumMod val="75000"/>
                  </a:schemeClr>
                </a:solidFill>
              </a:rPr>
              <a:t>Infrastructure such as road and bridges</a:t>
            </a:r>
          </a:p>
          <a:p>
            <a:pPr marL="342900" indent="-342900">
              <a:buFont typeface="+mj-lt"/>
              <a:buAutoNum type="arabicPeriod"/>
            </a:pPr>
            <a:r>
              <a:rPr lang="en-US" sz="2800" dirty="0">
                <a:solidFill>
                  <a:schemeClr val="accent1">
                    <a:lumMod val="75000"/>
                  </a:schemeClr>
                </a:solidFill>
              </a:rPr>
              <a:t>Government services such as courts</a:t>
            </a:r>
          </a:p>
        </p:txBody>
      </p:sp>
    </p:spTree>
    <p:extLst>
      <p:ext uri="{BB962C8B-B14F-4D97-AF65-F5344CB8AC3E}">
        <p14:creationId xmlns:p14="http://schemas.microsoft.com/office/powerpoint/2010/main" val="400604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C8E6C-F942-4751-BCB2-262FAD435877}"/>
              </a:ext>
            </a:extLst>
          </p:cNvPr>
          <p:cNvSpPr>
            <a:spLocks noGrp="1"/>
          </p:cNvSpPr>
          <p:nvPr>
            <p:ph type="title"/>
          </p:nvPr>
        </p:nvSpPr>
        <p:spPr>
          <a:xfrm>
            <a:off x="677334" y="609600"/>
            <a:ext cx="8596668" cy="689113"/>
          </a:xfrm>
        </p:spPr>
        <p:txBody>
          <a:bodyPr/>
          <a:lstStyle/>
          <a:p>
            <a:pPr algn="ctr"/>
            <a:r>
              <a:rPr lang="en-US" b="1" dirty="0"/>
              <a:t>State Budget Principles</a:t>
            </a:r>
          </a:p>
        </p:txBody>
      </p:sp>
      <p:sp>
        <p:nvSpPr>
          <p:cNvPr id="3" name="Content Placeholder 2">
            <a:extLst>
              <a:ext uri="{FF2B5EF4-FFF2-40B4-BE49-F238E27FC236}">
                <a16:creationId xmlns:a16="http://schemas.microsoft.com/office/drawing/2014/main" xmlns="" id="{5AD6978E-3C2B-4F3E-8E84-1AE2C11F5133}"/>
              </a:ext>
            </a:extLst>
          </p:cNvPr>
          <p:cNvSpPr>
            <a:spLocks noGrp="1"/>
          </p:cNvSpPr>
          <p:nvPr>
            <p:ph idx="1"/>
          </p:nvPr>
        </p:nvSpPr>
        <p:spPr>
          <a:xfrm>
            <a:off x="731816" y="1298712"/>
            <a:ext cx="9154306" cy="5420139"/>
          </a:xfrm>
        </p:spPr>
        <p:txBody>
          <a:bodyPr>
            <a:normAutofit/>
          </a:bodyPr>
          <a:lstStyle/>
          <a:p>
            <a:pPr>
              <a:buFont typeface="+mj-lt"/>
              <a:buAutoNum type="arabicPeriod"/>
            </a:pPr>
            <a:r>
              <a:rPr lang="en-US" dirty="0">
                <a:solidFill>
                  <a:schemeClr val="accent1">
                    <a:lumMod val="50000"/>
                  </a:schemeClr>
                </a:solidFill>
              </a:rPr>
              <a:t>The common wealth and public health are the basis of the economy.</a:t>
            </a:r>
          </a:p>
          <a:p>
            <a:pPr>
              <a:buFont typeface="+mj-lt"/>
              <a:buAutoNum type="arabicPeriod"/>
            </a:pPr>
            <a:r>
              <a:rPr lang="en-US" dirty="0">
                <a:solidFill>
                  <a:schemeClr val="accent1">
                    <a:lumMod val="50000"/>
                  </a:schemeClr>
                </a:solidFill>
              </a:rPr>
              <a:t>Tailor the budget to the public assets.</a:t>
            </a:r>
          </a:p>
          <a:p>
            <a:pPr>
              <a:buFont typeface="+mj-lt"/>
              <a:buAutoNum type="arabicPeriod"/>
            </a:pPr>
            <a:r>
              <a:rPr lang="en-US" dirty="0">
                <a:solidFill>
                  <a:schemeClr val="accent1">
                    <a:lumMod val="50000"/>
                  </a:schemeClr>
                </a:solidFill>
              </a:rPr>
              <a:t>Corporations must pay their fair share.</a:t>
            </a:r>
          </a:p>
          <a:p>
            <a:pPr>
              <a:buFont typeface="+mj-lt"/>
              <a:buAutoNum type="arabicPeriod"/>
            </a:pPr>
            <a:r>
              <a:rPr lang="en-US" dirty="0">
                <a:solidFill>
                  <a:schemeClr val="accent1">
                    <a:lumMod val="50000"/>
                  </a:schemeClr>
                </a:solidFill>
              </a:rPr>
              <a:t>No privatization of essential governmental responsibilities.</a:t>
            </a:r>
          </a:p>
          <a:p>
            <a:pPr>
              <a:buFont typeface="+mj-lt"/>
              <a:buAutoNum type="arabicPeriod"/>
            </a:pPr>
            <a:r>
              <a:rPr lang="en-US" dirty="0">
                <a:solidFill>
                  <a:schemeClr val="accent1">
                    <a:lumMod val="50000"/>
                  </a:schemeClr>
                </a:solidFill>
              </a:rPr>
              <a:t>Fund solutions that solve more than one problem.</a:t>
            </a:r>
          </a:p>
          <a:p>
            <a:pPr>
              <a:buFont typeface="+mj-lt"/>
              <a:buAutoNum type="arabicPeriod"/>
            </a:pPr>
            <a:r>
              <a:rPr lang="en-US" dirty="0">
                <a:solidFill>
                  <a:schemeClr val="accent1">
                    <a:lumMod val="50000"/>
                  </a:schemeClr>
                </a:solidFill>
              </a:rPr>
              <a:t>Prevent problems rather than clean up the mess later.</a:t>
            </a:r>
          </a:p>
          <a:p>
            <a:pPr>
              <a:buFont typeface="+mj-lt"/>
              <a:buAutoNum type="arabicPeriod"/>
            </a:pPr>
            <a:r>
              <a:rPr lang="en-US" dirty="0">
                <a:solidFill>
                  <a:schemeClr val="accent1">
                    <a:lumMod val="50000"/>
                  </a:schemeClr>
                </a:solidFill>
              </a:rPr>
              <a:t>Keep public money within the state.</a:t>
            </a:r>
          </a:p>
          <a:p>
            <a:pPr>
              <a:buFont typeface="+mj-lt"/>
              <a:buAutoNum type="arabicPeriod"/>
            </a:pPr>
            <a:r>
              <a:rPr lang="en-US" dirty="0">
                <a:solidFill>
                  <a:schemeClr val="accent1">
                    <a:lumMod val="50000"/>
                  </a:schemeClr>
                </a:solidFill>
              </a:rPr>
              <a:t>Budget and spending processes should be transparent and accountable.</a:t>
            </a:r>
          </a:p>
          <a:p>
            <a:pPr>
              <a:buFont typeface="+mj-lt"/>
              <a:buAutoNum type="arabicPeriod"/>
            </a:pPr>
            <a:r>
              <a:rPr lang="en-US" dirty="0">
                <a:solidFill>
                  <a:schemeClr val="accent1">
                    <a:lumMod val="50000"/>
                  </a:schemeClr>
                </a:solidFill>
              </a:rPr>
              <a:t>Taxes should be fair.</a:t>
            </a:r>
          </a:p>
          <a:p>
            <a:pPr>
              <a:buFont typeface="+mj-lt"/>
              <a:buAutoNum type="arabicPeriod"/>
            </a:pPr>
            <a:r>
              <a:rPr lang="en-US" dirty="0">
                <a:solidFill>
                  <a:schemeClr val="accent1">
                    <a:lumMod val="50000"/>
                  </a:schemeClr>
                </a:solidFill>
              </a:rPr>
              <a:t>Tax incentives should benefit the public good and the commons.</a:t>
            </a:r>
          </a:p>
          <a:p>
            <a:pPr>
              <a:buFont typeface="+mj-lt"/>
              <a:buAutoNum type="arabicPeriod"/>
            </a:pPr>
            <a:r>
              <a:rPr lang="en-US" dirty="0">
                <a:solidFill>
                  <a:schemeClr val="accent1">
                    <a:lumMod val="50000"/>
                  </a:schemeClr>
                </a:solidFill>
              </a:rPr>
              <a:t>Revenue should be adequate to care for the common wealth and public health.</a:t>
            </a:r>
          </a:p>
          <a:p>
            <a:pPr>
              <a:buFont typeface="+mj-lt"/>
              <a:buAutoNum type="arabicPeriod"/>
            </a:pPr>
            <a:r>
              <a:rPr lang="en-US" dirty="0">
                <a:solidFill>
                  <a:schemeClr val="accent1">
                    <a:lumMod val="50000"/>
                  </a:schemeClr>
                </a:solidFill>
              </a:rPr>
              <a:t>Revenue streams should be stable and predictable.</a:t>
            </a:r>
          </a:p>
          <a:p>
            <a:pPr>
              <a:buFont typeface="+mj-lt"/>
              <a:buAutoNum type="arabicPeriod"/>
            </a:pPr>
            <a:r>
              <a:rPr lang="en-US" dirty="0">
                <a:solidFill>
                  <a:schemeClr val="accent1">
                    <a:lumMod val="50000"/>
                  </a:schemeClr>
                </a:solidFill>
              </a:rPr>
              <a:t>The tax system should be simple.</a:t>
            </a:r>
          </a:p>
        </p:txBody>
      </p:sp>
    </p:spTree>
    <p:extLst>
      <p:ext uri="{BB962C8B-B14F-4D97-AF65-F5344CB8AC3E}">
        <p14:creationId xmlns:p14="http://schemas.microsoft.com/office/powerpoint/2010/main" val="362108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free clip art mone budget">
            <a:extLst>
              <a:ext uri="{FF2B5EF4-FFF2-40B4-BE49-F238E27FC236}">
                <a16:creationId xmlns:a16="http://schemas.microsoft.com/office/drawing/2014/main" xmlns="" id="{1B7A614F-DB79-43BC-8AE2-2028B770EA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80"/>
          <a:stretch/>
        </p:blipFill>
        <p:spPr bwMode="auto">
          <a:xfrm>
            <a:off x="9114033" y="1219200"/>
            <a:ext cx="2234033" cy="2209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789AA8B3-C920-4E38-BE9C-CDC67ADCAA21}"/>
              </a:ext>
            </a:extLst>
          </p:cNvPr>
          <p:cNvSpPr txBox="1"/>
          <p:nvPr/>
        </p:nvSpPr>
        <p:spPr>
          <a:xfrm>
            <a:off x="829993" y="956603"/>
            <a:ext cx="9833317" cy="6247864"/>
          </a:xfrm>
          <a:prstGeom prst="rect">
            <a:avLst/>
          </a:prstGeom>
          <a:noFill/>
        </p:spPr>
        <p:txBody>
          <a:bodyPr wrap="square" rtlCol="0">
            <a:spAutoFit/>
          </a:bodyPr>
          <a:lstStyle/>
          <a:p>
            <a:r>
              <a:rPr lang="en-US" sz="2800" u="sng" dirty="0">
                <a:solidFill>
                  <a:schemeClr val="accent1">
                    <a:lumMod val="75000"/>
                  </a:schemeClr>
                </a:solidFill>
              </a:rPr>
              <a:t>THE BUDGET PROCESS</a:t>
            </a:r>
          </a:p>
          <a:p>
            <a:pPr marL="342900" indent="-342900">
              <a:buFont typeface="+mj-lt"/>
              <a:buAutoNum type="arabicPeriod"/>
            </a:pPr>
            <a:r>
              <a:rPr lang="en-US" sz="2800" dirty="0">
                <a:solidFill>
                  <a:schemeClr val="accent1">
                    <a:lumMod val="75000"/>
                  </a:schemeClr>
                </a:solidFill>
              </a:rPr>
              <a:t>Revenue estimation</a:t>
            </a:r>
          </a:p>
          <a:p>
            <a:pPr marL="342900" indent="-342900">
              <a:buFont typeface="+mj-lt"/>
              <a:buAutoNum type="arabicPeriod"/>
            </a:pPr>
            <a:r>
              <a:rPr lang="en-US" sz="2800" dirty="0">
                <a:solidFill>
                  <a:schemeClr val="accent1">
                    <a:lumMod val="75000"/>
                  </a:schemeClr>
                </a:solidFill>
              </a:rPr>
              <a:t>Guidelines sent to state agencies in June or July</a:t>
            </a:r>
          </a:p>
          <a:p>
            <a:pPr marL="342900" indent="-342900">
              <a:buFont typeface="+mj-lt"/>
              <a:buAutoNum type="arabicPeriod"/>
            </a:pPr>
            <a:r>
              <a:rPr lang="en-US" sz="2800" dirty="0">
                <a:solidFill>
                  <a:schemeClr val="accent1">
                    <a:lumMod val="75000"/>
                  </a:schemeClr>
                </a:solidFill>
              </a:rPr>
              <a:t>Departments compile budget needs</a:t>
            </a:r>
          </a:p>
          <a:p>
            <a:pPr marL="342900" indent="-342900">
              <a:buFont typeface="+mj-lt"/>
              <a:buAutoNum type="arabicPeriod"/>
            </a:pPr>
            <a:r>
              <a:rPr lang="en-US" sz="2800" dirty="0">
                <a:solidFill>
                  <a:schemeClr val="accent1">
                    <a:lumMod val="75000"/>
                  </a:schemeClr>
                </a:solidFill>
              </a:rPr>
              <a:t>Agency hearings held in November</a:t>
            </a:r>
          </a:p>
          <a:p>
            <a:pPr marL="342900" indent="-342900">
              <a:buFont typeface="+mj-lt"/>
              <a:buAutoNum type="arabicPeriod"/>
            </a:pPr>
            <a:r>
              <a:rPr lang="en-US" sz="2800" dirty="0">
                <a:solidFill>
                  <a:schemeClr val="accent1">
                    <a:lumMod val="75000"/>
                  </a:schemeClr>
                </a:solidFill>
              </a:rPr>
              <a:t>Public hearings held in December</a:t>
            </a:r>
          </a:p>
          <a:p>
            <a:pPr marL="342900" indent="-342900">
              <a:buFont typeface="+mj-lt"/>
              <a:buAutoNum type="arabicPeriod"/>
            </a:pPr>
            <a:r>
              <a:rPr lang="en-US" sz="2800" dirty="0">
                <a:solidFill>
                  <a:schemeClr val="accent1">
                    <a:lumMod val="75000"/>
                  </a:schemeClr>
                </a:solidFill>
              </a:rPr>
              <a:t>Governor submits proposed budget to Legislature           by Feb 1</a:t>
            </a:r>
          </a:p>
          <a:p>
            <a:pPr marL="342900" indent="-342900">
              <a:buFont typeface="+mj-lt"/>
              <a:buAutoNum type="arabicPeriod"/>
            </a:pPr>
            <a:r>
              <a:rPr lang="en-US" sz="2800" dirty="0">
                <a:solidFill>
                  <a:schemeClr val="accent1">
                    <a:lumMod val="75000"/>
                  </a:schemeClr>
                </a:solidFill>
              </a:rPr>
              <a:t>Legislature adapts a budget by April or May</a:t>
            </a:r>
          </a:p>
          <a:p>
            <a:pPr marL="342900" indent="-342900">
              <a:buFont typeface="+mj-lt"/>
              <a:buAutoNum type="arabicPeriod"/>
            </a:pPr>
            <a:r>
              <a:rPr lang="en-US" sz="2800" dirty="0">
                <a:solidFill>
                  <a:schemeClr val="accent1">
                    <a:lumMod val="75000"/>
                  </a:schemeClr>
                </a:solidFill>
              </a:rPr>
              <a:t>Governor approves or changes budget and returns it to legislature</a:t>
            </a:r>
          </a:p>
          <a:p>
            <a:pPr marL="342900" indent="-342900">
              <a:buFont typeface="+mj-lt"/>
              <a:buAutoNum type="arabicPeriod"/>
            </a:pPr>
            <a:r>
              <a:rPr lang="en-US" sz="2800" dirty="0">
                <a:solidFill>
                  <a:schemeClr val="accent1">
                    <a:lumMod val="75000"/>
                  </a:schemeClr>
                </a:solidFill>
              </a:rPr>
              <a:t>Budget goes back to governor for approval</a:t>
            </a:r>
          </a:p>
          <a:p>
            <a:pPr marL="342900" indent="-342900">
              <a:buFont typeface="+mj-lt"/>
              <a:buAutoNum type="arabicPeriod"/>
            </a:pPr>
            <a:r>
              <a:rPr lang="en-US" sz="2800" dirty="0">
                <a:solidFill>
                  <a:schemeClr val="accent1">
                    <a:lumMod val="75000"/>
                  </a:schemeClr>
                </a:solidFill>
              </a:rPr>
              <a:t>Fiscal year begins in July</a:t>
            </a:r>
          </a:p>
          <a:p>
            <a:pPr marL="342900" indent="-342900">
              <a:buFont typeface="+mj-lt"/>
              <a:buAutoNum type="arabicPeriod"/>
            </a:pPr>
            <a:endParaRPr lang="en-US" dirty="0">
              <a:solidFill>
                <a:schemeClr val="accent1">
                  <a:lumMod val="75000"/>
                </a:schemeClr>
              </a:solidFill>
            </a:endParaRPr>
          </a:p>
          <a:p>
            <a:pPr marL="342900" indent="-342900">
              <a:buFont typeface="+mj-lt"/>
              <a:buAutoNum type="arabicPeriod"/>
            </a:pPr>
            <a:endParaRPr lang="en-US" u="sng" dirty="0">
              <a:solidFill>
                <a:schemeClr val="accent1">
                  <a:lumMod val="75000"/>
                </a:schemeClr>
              </a:solidFill>
            </a:endParaRPr>
          </a:p>
        </p:txBody>
      </p:sp>
    </p:spTree>
    <p:extLst>
      <p:ext uri="{BB962C8B-B14F-4D97-AF65-F5344CB8AC3E}">
        <p14:creationId xmlns:p14="http://schemas.microsoft.com/office/powerpoint/2010/main" val="131329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C88076-AEC4-48B7-9F46-CB5DEB0711C2}"/>
              </a:ext>
            </a:extLst>
          </p:cNvPr>
          <p:cNvSpPr>
            <a:spLocks noGrp="1"/>
          </p:cNvSpPr>
          <p:nvPr>
            <p:ph type="title"/>
          </p:nvPr>
        </p:nvSpPr>
        <p:spPr>
          <a:xfrm>
            <a:off x="677334" y="422031"/>
            <a:ext cx="8596668" cy="844061"/>
          </a:xfrm>
        </p:spPr>
        <p:txBody>
          <a:bodyPr>
            <a:normAutofit fontScale="90000"/>
          </a:bodyPr>
          <a:lstStyle/>
          <a:p>
            <a:r>
              <a:rPr lang="en-US" u="sng" dirty="0"/>
              <a:t>Recommendations for a People’s Budget</a:t>
            </a:r>
            <a:br>
              <a:rPr lang="en-US" u="sng" dirty="0"/>
            </a:br>
            <a:r>
              <a:rPr lang="en-US" dirty="0"/>
              <a:t/>
            </a:r>
            <a:br>
              <a:rPr lang="en-US" dirty="0"/>
            </a:br>
            <a:endParaRPr lang="en-US" sz="2400" dirty="0"/>
          </a:p>
        </p:txBody>
      </p:sp>
      <p:sp>
        <p:nvSpPr>
          <p:cNvPr id="7" name="TextBox 6">
            <a:extLst>
              <a:ext uri="{FF2B5EF4-FFF2-40B4-BE49-F238E27FC236}">
                <a16:creationId xmlns:a16="http://schemas.microsoft.com/office/drawing/2014/main" xmlns="" id="{653DED18-8EF6-426C-87A5-A2C43AEC4ADC}"/>
              </a:ext>
            </a:extLst>
          </p:cNvPr>
          <p:cNvSpPr txBox="1"/>
          <p:nvPr/>
        </p:nvSpPr>
        <p:spPr>
          <a:xfrm>
            <a:off x="677334" y="1055077"/>
            <a:ext cx="8311921" cy="5693866"/>
          </a:xfrm>
          <a:prstGeom prst="rect">
            <a:avLst/>
          </a:prstGeom>
          <a:noFill/>
        </p:spPr>
        <p:txBody>
          <a:bodyPr wrap="square" rtlCol="0">
            <a:spAutoFit/>
          </a:bodyPr>
          <a:lstStyle/>
          <a:p>
            <a:pPr marL="342900" indent="-342900">
              <a:buFont typeface="+mj-lt"/>
              <a:buAutoNum type="arabicPeriod"/>
            </a:pPr>
            <a:r>
              <a:rPr lang="en-US" sz="2800" dirty="0">
                <a:solidFill>
                  <a:schemeClr val="accent1">
                    <a:lumMod val="75000"/>
                  </a:schemeClr>
                </a:solidFill>
              </a:rPr>
              <a:t>Set goals</a:t>
            </a:r>
          </a:p>
          <a:p>
            <a:pPr marL="342900" indent="-342900">
              <a:buFont typeface="+mj-lt"/>
              <a:buAutoNum type="arabicPeriod"/>
            </a:pPr>
            <a:r>
              <a:rPr lang="en-US" sz="2800" dirty="0">
                <a:solidFill>
                  <a:schemeClr val="accent1">
                    <a:lumMod val="75000"/>
                  </a:schemeClr>
                </a:solidFill>
              </a:rPr>
              <a:t>Designate a legal guardian for future generations</a:t>
            </a:r>
          </a:p>
          <a:p>
            <a:pPr marL="342900" indent="-342900">
              <a:buFont typeface="+mj-lt"/>
              <a:buAutoNum type="arabicPeriod"/>
            </a:pPr>
            <a:r>
              <a:rPr lang="en-US" sz="2800" dirty="0">
                <a:solidFill>
                  <a:schemeClr val="accent1">
                    <a:lumMod val="75000"/>
                  </a:schemeClr>
                </a:solidFill>
              </a:rPr>
              <a:t>Establish robust funding for essential government services</a:t>
            </a:r>
          </a:p>
          <a:p>
            <a:pPr marL="342900" indent="-342900">
              <a:buFont typeface="+mj-lt"/>
              <a:buAutoNum type="arabicPeriod"/>
            </a:pPr>
            <a:r>
              <a:rPr lang="en-US" sz="2800" dirty="0">
                <a:solidFill>
                  <a:schemeClr val="accent1">
                    <a:lumMod val="75000"/>
                  </a:schemeClr>
                </a:solidFill>
              </a:rPr>
              <a:t>Establish corporate tax rate at an appropriate level to fund key state budge goals</a:t>
            </a:r>
          </a:p>
          <a:p>
            <a:pPr marL="342900" indent="-342900">
              <a:buFont typeface="+mj-lt"/>
              <a:buAutoNum type="arabicPeriod"/>
            </a:pPr>
            <a:r>
              <a:rPr lang="en-US" sz="2800" dirty="0">
                <a:solidFill>
                  <a:schemeClr val="accent1">
                    <a:lumMod val="75000"/>
                  </a:schemeClr>
                </a:solidFill>
              </a:rPr>
              <a:t>Eliminate corporate tax incentives</a:t>
            </a:r>
          </a:p>
          <a:p>
            <a:pPr marL="342900" indent="-342900">
              <a:buFont typeface="+mj-lt"/>
              <a:buAutoNum type="arabicPeriod"/>
            </a:pPr>
            <a:r>
              <a:rPr lang="en-US" sz="2800" dirty="0">
                <a:solidFill>
                  <a:schemeClr val="accent1">
                    <a:lumMod val="75000"/>
                  </a:schemeClr>
                </a:solidFill>
              </a:rPr>
              <a:t>Hold public meetings around state to solicit public input</a:t>
            </a:r>
          </a:p>
          <a:p>
            <a:pPr marL="342900" indent="-342900">
              <a:buFont typeface="+mj-lt"/>
              <a:buAutoNum type="arabicPeriod"/>
            </a:pPr>
            <a:r>
              <a:rPr lang="en-US" sz="2800" dirty="0">
                <a:solidFill>
                  <a:schemeClr val="accent1">
                    <a:lumMod val="75000"/>
                  </a:schemeClr>
                </a:solidFill>
              </a:rPr>
              <a:t>Transparency on where money comes from and how it is spent</a:t>
            </a:r>
          </a:p>
          <a:p>
            <a:pPr marL="342900" indent="-342900">
              <a:buFont typeface="+mj-lt"/>
              <a:buAutoNum type="arabicPeriod"/>
            </a:pPr>
            <a:r>
              <a:rPr lang="en-US" sz="2800" dirty="0">
                <a:solidFill>
                  <a:schemeClr val="accent1">
                    <a:lumMod val="75000"/>
                  </a:schemeClr>
                </a:solidFill>
              </a:rPr>
              <a:t>Establish a state bank</a:t>
            </a:r>
          </a:p>
        </p:txBody>
      </p:sp>
      <p:pic>
        <p:nvPicPr>
          <p:cNvPr id="9" name="Picture 8">
            <a:extLst>
              <a:ext uri="{FF2B5EF4-FFF2-40B4-BE49-F238E27FC236}">
                <a16:creationId xmlns:a16="http://schemas.microsoft.com/office/drawing/2014/main" xmlns="" id="{FB26C090-DC1B-4CFF-A488-323FEE8BFC2B}"/>
              </a:ext>
            </a:extLst>
          </p:cNvPr>
          <p:cNvPicPr>
            <a:picLocks noChangeAspect="1"/>
          </p:cNvPicPr>
          <p:nvPr/>
        </p:nvPicPr>
        <p:blipFill rotWithShape="1">
          <a:blip r:embed="rId2"/>
          <a:srcRect l="-8223" t="2506" r="-520" b="6523"/>
          <a:stretch/>
        </p:blipFill>
        <p:spPr>
          <a:xfrm>
            <a:off x="7849772" y="694363"/>
            <a:ext cx="3664894" cy="2409549"/>
          </a:xfrm>
          <a:prstGeom prst="rect">
            <a:avLst/>
          </a:prstGeom>
        </p:spPr>
      </p:pic>
    </p:spTree>
    <p:extLst>
      <p:ext uri="{BB962C8B-B14F-4D97-AF65-F5344CB8AC3E}">
        <p14:creationId xmlns:p14="http://schemas.microsoft.com/office/powerpoint/2010/main" val="9488357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1686</TotalTime>
  <Words>427</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Trebuchet MS</vt:lpstr>
      <vt:lpstr>Wingdings 3</vt:lpstr>
      <vt:lpstr>Facet</vt:lpstr>
      <vt:lpstr>PUBLIC MONEY IN PUBLIC HANDS FOR THE PUBLIC GOOD</vt:lpstr>
      <vt:lpstr>  All political power is inherent in the people. Government is instituted for the protection, security, and benefit of the people, and they have the right, at all times, to alter or reform the same, whenever the public good requires it.     Bill of Rights to the Iowa Constitution, Article I, Political Power, Section 2</vt:lpstr>
      <vt:lpstr>Government as “growing the economy” VERSES Government as trustee of all the things we share—also known as “the commons”</vt:lpstr>
      <vt:lpstr>PowerPoint Presentation</vt:lpstr>
      <vt:lpstr>PowerPoint Presentation</vt:lpstr>
      <vt:lpstr>PowerPoint Presentation</vt:lpstr>
      <vt:lpstr>State Budget Principles</vt:lpstr>
      <vt:lpstr>PowerPoint Presentation</vt:lpstr>
      <vt:lpstr>Recommendations for a People’s Budget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money  in public hands  for the public good</dc:title>
  <dc:creator>Mary Ann</dc:creator>
  <cp:lastModifiedBy>pam</cp:lastModifiedBy>
  <cp:revision>24</cp:revision>
  <cp:lastPrinted>2019-02-10T21:15:35Z</cp:lastPrinted>
  <dcterms:created xsi:type="dcterms:W3CDTF">2019-01-06T03:02:24Z</dcterms:created>
  <dcterms:modified xsi:type="dcterms:W3CDTF">2019-02-10T21:15:46Z</dcterms:modified>
</cp:coreProperties>
</file>