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6"/>
  </p:handoutMasterIdLst>
  <p:sldIdLst>
    <p:sldId id="256" r:id="rId2"/>
    <p:sldId id="258" r:id="rId3"/>
    <p:sldId id="257" r:id="rId4"/>
    <p:sldId id="261" r:id="rId5"/>
    <p:sldId id="264" r:id="rId6"/>
    <p:sldId id="280" r:id="rId7"/>
    <p:sldId id="263" r:id="rId8"/>
    <p:sldId id="265" r:id="rId9"/>
    <p:sldId id="279" r:id="rId10"/>
    <p:sldId id="266" r:id="rId11"/>
    <p:sldId id="276" r:id="rId12"/>
    <p:sldId id="267" r:id="rId13"/>
    <p:sldId id="269" r:id="rId14"/>
    <p:sldId id="270" r:id="rId15"/>
    <p:sldId id="268" r:id="rId16"/>
    <p:sldId id="273" r:id="rId17"/>
    <p:sldId id="272" r:id="rId18"/>
    <p:sldId id="275" r:id="rId19"/>
    <p:sldId id="274" r:id="rId20"/>
    <p:sldId id="271" r:id="rId21"/>
    <p:sldId id="277" r:id="rId22"/>
    <p:sldId id="278" r:id="rId23"/>
    <p:sldId id="281" r:id="rId24"/>
    <p:sldId id="262" r:id="rId2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501" autoAdjust="0"/>
  </p:normalViewPr>
  <p:slideViewPr>
    <p:cSldViewPr snapToGrid="0">
      <p:cViewPr varScale="1">
        <p:scale>
          <a:sx n="88" d="100"/>
          <a:sy n="88" d="100"/>
        </p:scale>
        <p:origin x="654" y="8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3" d="100"/>
          <a:sy n="93" d="100"/>
        </p:scale>
        <p:origin x="208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1" cy="481728"/>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sz="quarter" idx="1"/>
          </p:nvPr>
        </p:nvSpPr>
        <p:spPr>
          <a:xfrm>
            <a:off x="4143588" y="1"/>
            <a:ext cx="3169921" cy="481728"/>
          </a:xfrm>
          <a:prstGeom prst="rect">
            <a:avLst/>
          </a:prstGeom>
        </p:spPr>
        <p:txBody>
          <a:bodyPr vert="horz" lIns="96651" tIns="48325" rIns="96651" bIns="48325" rtlCol="0"/>
          <a:lstStyle>
            <a:lvl1pPr algn="r">
              <a:defRPr sz="1200"/>
            </a:lvl1pPr>
          </a:lstStyle>
          <a:p>
            <a:fld id="{0737F4C0-F112-47AF-B2F6-9D24F341DB62}" type="datetimeFigureOut">
              <a:rPr lang="en-US" smtClean="0"/>
              <a:t>9/18/2015</a:t>
            </a:fld>
            <a:endParaRPr lang="en-US"/>
          </a:p>
        </p:txBody>
      </p:sp>
      <p:sp>
        <p:nvSpPr>
          <p:cNvPr id="4" name="Footer Placeholder 3"/>
          <p:cNvSpPr>
            <a:spLocks noGrp="1"/>
          </p:cNvSpPr>
          <p:nvPr>
            <p:ph type="ftr" sz="quarter" idx="2"/>
          </p:nvPr>
        </p:nvSpPr>
        <p:spPr>
          <a:xfrm>
            <a:off x="0" y="9119474"/>
            <a:ext cx="3169921" cy="481727"/>
          </a:xfrm>
          <a:prstGeom prst="rect">
            <a:avLst/>
          </a:prstGeom>
        </p:spPr>
        <p:txBody>
          <a:bodyPr vert="horz" lIns="96651" tIns="48325" rIns="96651" bIns="48325" rtlCol="0" anchor="b"/>
          <a:lstStyle>
            <a:lvl1pPr algn="l">
              <a:defRPr sz="1200"/>
            </a:lvl1pPr>
          </a:lstStyle>
          <a:p>
            <a:endParaRPr lang="en-US"/>
          </a:p>
        </p:txBody>
      </p:sp>
      <p:sp>
        <p:nvSpPr>
          <p:cNvPr id="5" name="Slide Number Placeholder 4"/>
          <p:cNvSpPr>
            <a:spLocks noGrp="1"/>
          </p:cNvSpPr>
          <p:nvPr>
            <p:ph type="sldNum" sz="quarter" idx="3"/>
          </p:nvPr>
        </p:nvSpPr>
        <p:spPr>
          <a:xfrm>
            <a:off x="4143588" y="9119474"/>
            <a:ext cx="3169921" cy="481727"/>
          </a:xfrm>
          <a:prstGeom prst="rect">
            <a:avLst/>
          </a:prstGeom>
        </p:spPr>
        <p:txBody>
          <a:bodyPr vert="horz" lIns="96651" tIns="48325" rIns="96651" bIns="48325" rtlCol="0" anchor="b"/>
          <a:lstStyle>
            <a:lvl1pPr algn="r">
              <a:defRPr sz="1200"/>
            </a:lvl1pPr>
          </a:lstStyle>
          <a:p>
            <a:fld id="{DD517191-407F-43F0-B855-344B1928DB36}" type="slidenum">
              <a:rPr lang="en-US" smtClean="0"/>
              <a:t>‹#›</a:t>
            </a:fld>
            <a:endParaRPr lang="en-US"/>
          </a:p>
        </p:txBody>
      </p:sp>
    </p:spTree>
    <p:extLst>
      <p:ext uri="{BB962C8B-B14F-4D97-AF65-F5344CB8AC3E}">
        <p14:creationId xmlns:p14="http://schemas.microsoft.com/office/powerpoint/2010/main" val="1670557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61D813-C842-47F7-86B1-025178EC6AA3}"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A9D2F-3539-4750-970F-B6EC6CB208C9}" type="slidenum">
              <a:rPr lang="en-US" smtClean="0"/>
              <a:t>‹#›</a:t>
            </a:fld>
            <a:endParaRPr lang="en-US"/>
          </a:p>
        </p:txBody>
      </p:sp>
    </p:spTree>
    <p:extLst>
      <p:ext uri="{BB962C8B-B14F-4D97-AF65-F5344CB8AC3E}">
        <p14:creationId xmlns:p14="http://schemas.microsoft.com/office/powerpoint/2010/main" val="2003638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61D813-C842-47F7-86B1-025178EC6AA3}"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A9D2F-3539-4750-970F-B6EC6CB208C9}" type="slidenum">
              <a:rPr lang="en-US" smtClean="0"/>
              <a:t>‹#›</a:t>
            </a:fld>
            <a:endParaRPr lang="en-US"/>
          </a:p>
        </p:txBody>
      </p:sp>
    </p:spTree>
    <p:extLst>
      <p:ext uri="{BB962C8B-B14F-4D97-AF65-F5344CB8AC3E}">
        <p14:creationId xmlns:p14="http://schemas.microsoft.com/office/powerpoint/2010/main" val="2539082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61D813-C842-47F7-86B1-025178EC6AA3}"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A9D2F-3539-4750-970F-B6EC6CB208C9}" type="slidenum">
              <a:rPr lang="en-US" smtClean="0"/>
              <a:t>‹#›</a:t>
            </a:fld>
            <a:endParaRPr lang="en-US"/>
          </a:p>
        </p:txBody>
      </p:sp>
    </p:spTree>
    <p:extLst>
      <p:ext uri="{BB962C8B-B14F-4D97-AF65-F5344CB8AC3E}">
        <p14:creationId xmlns:p14="http://schemas.microsoft.com/office/powerpoint/2010/main" val="2650667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61D813-C842-47F7-86B1-025178EC6AA3}"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A9D2F-3539-4750-970F-B6EC6CB208C9}" type="slidenum">
              <a:rPr lang="en-US" smtClean="0"/>
              <a:t>‹#›</a:t>
            </a:fld>
            <a:endParaRPr lang="en-US"/>
          </a:p>
        </p:txBody>
      </p:sp>
    </p:spTree>
    <p:extLst>
      <p:ext uri="{BB962C8B-B14F-4D97-AF65-F5344CB8AC3E}">
        <p14:creationId xmlns:p14="http://schemas.microsoft.com/office/powerpoint/2010/main" val="3672260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61D813-C842-47F7-86B1-025178EC6AA3}"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A9D2F-3539-4750-970F-B6EC6CB208C9}" type="slidenum">
              <a:rPr lang="en-US" smtClean="0"/>
              <a:t>‹#›</a:t>
            </a:fld>
            <a:endParaRPr lang="en-US"/>
          </a:p>
        </p:txBody>
      </p:sp>
    </p:spTree>
    <p:extLst>
      <p:ext uri="{BB962C8B-B14F-4D97-AF65-F5344CB8AC3E}">
        <p14:creationId xmlns:p14="http://schemas.microsoft.com/office/powerpoint/2010/main" val="2615616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61D813-C842-47F7-86B1-025178EC6AA3}"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A9D2F-3539-4750-970F-B6EC6CB208C9}" type="slidenum">
              <a:rPr lang="en-US" smtClean="0"/>
              <a:t>‹#›</a:t>
            </a:fld>
            <a:endParaRPr lang="en-US"/>
          </a:p>
        </p:txBody>
      </p:sp>
    </p:spTree>
    <p:extLst>
      <p:ext uri="{BB962C8B-B14F-4D97-AF65-F5344CB8AC3E}">
        <p14:creationId xmlns:p14="http://schemas.microsoft.com/office/powerpoint/2010/main" val="1990779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61D813-C842-47F7-86B1-025178EC6AA3}" type="datetimeFigureOut">
              <a:rPr lang="en-US" smtClean="0"/>
              <a:t>9/18/2015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FA9D2F-3539-4750-970F-B6EC6CB208C9}" type="slidenum">
              <a:rPr lang="en-US" smtClean="0"/>
              <a:t>‹#›</a:t>
            </a:fld>
            <a:endParaRPr lang="en-US"/>
          </a:p>
        </p:txBody>
      </p:sp>
    </p:spTree>
    <p:extLst>
      <p:ext uri="{BB962C8B-B14F-4D97-AF65-F5344CB8AC3E}">
        <p14:creationId xmlns:p14="http://schemas.microsoft.com/office/powerpoint/2010/main" val="2207368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61D813-C842-47F7-86B1-025178EC6AA3}" type="datetimeFigureOut">
              <a:rPr lang="en-US" smtClean="0"/>
              <a:t>9/18/2015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FA9D2F-3539-4750-970F-B6EC6CB208C9}" type="slidenum">
              <a:rPr lang="en-US" smtClean="0"/>
              <a:t>‹#›</a:t>
            </a:fld>
            <a:endParaRPr lang="en-US"/>
          </a:p>
        </p:txBody>
      </p:sp>
    </p:spTree>
    <p:extLst>
      <p:ext uri="{BB962C8B-B14F-4D97-AF65-F5344CB8AC3E}">
        <p14:creationId xmlns:p14="http://schemas.microsoft.com/office/powerpoint/2010/main" val="258201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1D813-C842-47F7-86B1-025178EC6AA3}" type="datetimeFigureOut">
              <a:rPr lang="en-US" smtClean="0"/>
              <a:t>9/18/2015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FA9D2F-3539-4750-970F-B6EC6CB208C9}" type="slidenum">
              <a:rPr lang="en-US" smtClean="0"/>
              <a:t>‹#›</a:t>
            </a:fld>
            <a:endParaRPr lang="en-US"/>
          </a:p>
        </p:txBody>
      </p:sp>
    </p:spTree>
    <p:extLst>
      <p:ext uri="{BB962C8B-B14F-4D97-AF65-F5344CB8AC3E}">
        <p14:creationId xmlns:p14="http://schemas.microsoft.com/office/powerpoint/2010/main" val="377578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61D813-C842-47F7-86B1-025178EC6AA3}"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A9D2F-3539-4750-970F-B6EC6CB208C9}" type="slidenum">
              <a:rPr lang="en-US" smtClean="0"/>
              <a:t>‹#›</a:t>
            </a:fld>
            <a:endParaRPr lang="en-US"/>
          </a:p>
        </p:txBody>
      </p:sp>
    </p:spTree>
    <p:extLst>
      <p:ext uri="{BB962C8B-B14F-4D97-AF65-F5344CB8AC3E}">
        <p14:creationId xmlns:p14="http://schemas.microsoft.com/office/powerpoint/2010/main" val="2884014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61D813-C842-47F7-86B1-025178EC6AA3}"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A9D2F-3539-4750-970F-B6EC6CB208C9}" type="slidenum">
              <a:rPr lang="en-US" smtClean="0"/>
              <a:t>‹#›</a:t>
            </a:fld>
            <a:endParaRPr lang="en-US"/>
          </a:p>
        </p:txBody>
      </p:sp>
    </p:spTree>
    <p:extLst>
      <p:ext uri="{BB962C8B-B14F-4D97-AF65-F5344CB8AC3E}">
        <p14:creationId xmlns:p14="http://schemas.microsoft.com/office/powerpoint/2010/main" val="202299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1D813-C842-47F7-86B1-025178EC6AA3}" type="datetimeFigureOut">
              <a:rPr lang="en-US" smtClean="0"/>
              <a:t>9/18/2015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A9D2F-3539-4750-970F-B6EC6CB208C9}" type="slidenum">
              <a:rPr lang="en-US" smtClean="0"/>
              <a:t>‹#›</a:t>
            </a:fld>
            <a:endParaRPr lang="en-US"/>
          </a:p>
        </p:txBody>
      </p:sp>
    </p:spTree>
    <p:extLst>
      <p:ext uri="{BB962C8B-B14F-4D97-AF65-F5344CB8AC3E}">
        <p14:creationId xmlns:p14="http://schemas.microsoft.com/office/powerpoint/2010/main" val="3559550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81700" y="666517"/>
            <a:ext cx="5375564" cy="2387600"/>
          </a:xfrm>
        </p:spPr>
        <p:txBody>
          <a:bodyPr>
            <a:normAutofit/>
          </a:bodyPr>
          <a:lstStyle/>
          <a:p>
            <a:r>
              <a:rPr lang="en-US" dirty="0" smtClean="0">
                <a:latin typeface="+mj-lt"/>
              </a:rPr>
              <a:t>Policy on Iowa’s Turtle Harvest</a:t>
            </a:r>
            <a:endParaRPr lang="en-US" dirty="0">
              <a:latin typeface="+mj-lt"/>
            </a:endParaRPr>
          </a:p>
        </p:txBody>
      </p:sp>
      <p:sp>
        <p:nvSpPr>
          <p:cNvPr id="3" name="Subtitle 2"/>
          <p:cNvSpPr>
            <a:spLocks noGrp="1"/>
          </p:cNvSpPr>
          <p:nvPr>
            <p:ph type="subTitle" idx="1"/>
          </p:nvPr>
        </p:nvSpPr>
        <p:spPr>
          <a:xfrm>
            <a:off x="1409700" y="4298229"/>
            <a:ext cx="9144000" cy="1655762"/>
          </a:xfrm>
        </p:spPr>
        <p:txBody>
          <a:bodyPr/>
          <a:lstStyle/>
          <a:p>
            <a:r>
              <a:rPr lang="en-US" dirty="0" smtClean="0">
                <a:latin typeface="+mj-lt"/>
              </a:rPr>
              <a:t>Pam Mackey Taylor</a:t>
            </a:r>
          </a:p>
          <a:p>
            <a:r>
              <a:rPr lang="en-US" dirty="0" smtClean="0">
                <a:latin typeface="+mj-lt"/>
              </a:rPr>
              <a:t>Conservation Chair</a:t>
            </a:r>
          </a:p>
          <a:p>
            <a:r>
              <a:rPr lang="en-US" dirty="0" smtClean="0">
                <a:latin typeface="+mj-lt"/>
              </a:rPr>
              <a:t>Iowa Chapter of the Sierra Club</a:t>
            </a:r>
            <a:endParaRPr lang="en-US" dirty="0">
              <a:latin typeface="+mj-lt"/>
            </a:endParaRPr>
          </a:p>
        </p:txBody>
      </p:sp>
      <p:pic>
        <p:nvPicPr>
          <p:cNvPr id="4" name="Picture 3" descr="horiz_white_b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7518" y="4502440"/>
            <a:ext cx="1828800" cy="914400"/>
          </a:xfrm>
          <a:prstGeom prst="rect">
            <a:avLst/>
          </a:prstGeom>
          <a:noFill/>
          <a:ln>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157" y="666517"/>
            <a:ext cx="4416765" cy="3298772"/>
          </a:xfrm>
          <a:prstGeom prst="rect">
            <a:avLst/>
          </a:prstGeom>
        </p:spPr>
      </p:pic>
      <p:sp>
        <p:nvSpPr>
          <p:cNvPr id="6" name="TextBox 5"/>
          <p:cNvSpPr txBox="1"/>
          <p:nvPr/>
        </p:nvSpPr>
        <p:spPr>
          <a:xfrm>
            <a:off x="890157" y="3965289"/>
            <a:ext cx="2556161" cy="246221"/>
          </a:xfrm>
          <a:prstGeom prst="rect">
            <a:avLst/>
          </a:prstGeom>
          <a:noFill/>
        </p:spPr>
        <p:txBody>
          <a:bodyPr wrap="square" rtlCol="0">
            <a:spAutoFit/>
          </a:bodyPr>
          <a:lstStyle/>
          <a:p>
            <a:r>
              <a:rPr lang="en-US" sz="1000" dirty="0" smtClean="0"/>
              <a:t>Photo by Mark </a:t>
            </a:r>
            <a:r>
              <a:rPr lang="en-US" sz="1000" dirty="0" err="1" smtClean="0"/>
              <a:t>Rouw</a:t>
            </a:r>
            <a:endParaRPr lang="en-US" sz="1000" dirty="0"/>
          </a:p>
        </p:txBody>
      </p:sp>
    </p:spTree>
    <p:extLst>
      <p:ext uri="{BB962C8B-B14F-4D97-AF65-F5344CB8AC3E}">
        <p14:creationId xmlns:p14="http://schemas.microsoft.com/office/powerpoint/2010/main" val="1790811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022" y="536504"/>
            <a:ext cx="6244429" cy="2043410"/>
          </a:xfrm>
        </p:spPr>
        <p:txBody>
          <a:bodyPr>
            <a:normAutofit/>
          </a:bodyPr>
          <a:lstStyle/>
          <a:p>
            <a:r>
              <a:rPr lang="en-US" dirty="0"/>
              <a:t>T</a:t>
            </a:r>
            <a:r>
              <a:rPr lang="en-US" dirty="0" smtClean="0">
                <a:latin typeface="+mj-lt"/>
              </a:rPr>
              <a:t>he snapping turtle is showing signs of over-harvest</a:t>
            </a:r>
            <a:endParaRPr lang="en-US" dirty="0">
              <a:latin typeface="+mj-lt"/>
            </a:endParaRPr>
          </a:p>
        </p:txBody>
      </p:sp>
      <p:sp>
        <p:nvSpPr>
          <p:cNvPr id="3" name="Content Placeholder 2"/>
          <p:cNvSpPr>
            <a:spLocks noGrp="1"/>
          </p:cNvSpPr>
          <p:nvPr>
            <p:ph idx="1"/>
          </p:nvPr>
        </p:nvSpPr>
        <p:spPr>
          <a:xfrm>
            <a:off x="858984" y="3719944"/>
            <a:ext cx="10248900" cy="2649681"/>
          </a:xfrm>
        </p:spPr>
        <p:txBody>
          <a:bodyPr>
            <a:normAutofit/>
          </a:bodyPr>
          <a:lstStyle/>
          <a:p>
            <a:pPr marL="0" indent="0">
              <a:buNone/>
            </a:pPr>
            <a:r>
              <a:rPr lang="en-US" dirty="0" smtClean="0">
                <a:latin typeface="+mj-lt"/>
              </a:rPr>
              <a:t>“Iowa Department of Natural Resources Fisheries personnel working on the Mississippi River are noticing less common snapping turtles than in previous years, and also note that large turtles are rarely caught anymore.”  </a:t>
            </a:r>
          </a:p>
          <a:p>
            <a:pPr marL="0" indent="0" algn="r">
              <a:buNone/>
            </a:pPr>
            <a:r>
              <a:rPr lang="en-US" sz="1700" dirty="0" smtClean="0">
                <a:latin typeface="+mj-lt"/>
              </a:rPr>
              <a:t>Jeffrey B. </a:t>
            </a:r>
            <a:r>
              <a:rPr lang="en-US" sz="1700" dirty="0" err="1" smtClean="0">
                <a:latin typeface="+mj-lt"/>
              </a:rPr>
              <a:t>LeClere</a:t>
            </a:r>
            <a:r>
              <a:rPr lang="en-US" sz="1700" dirty="0" smtClean="0">
                <a:latin typeface="+mj-lt"/>
              </a:rPr>
              <a:t>, </a:t>
            </a:r>
            <a:r>
              <a:rPr lang="en-US" sz="1700" u="sng" dirty="0" smtClean="0">
                <a:latin typeface="+mj-lt"/>
              </a:rPr>
              <a:t>A Field Guide to the Amphibians and Reptiles of Iowa</a:t>
            </a:r>
            <a:r>
              <a:rPr lang="en-US" sz="1700" dirty="0" smtClean="0">
                <a:latin typeface="+mj-lt"/>
              </a:rPr>
              <a:t>, </a:t>
            </a:r>
          </a:p>
          <a:p>
            <a:pPr marL="0" indent="0" algn="r">
              <a:buNone/>
            </a:pPr>
            <a:r>
              <a:rPr lang="en-US" sz="1700" dirty="0" smtClean="0">
                <a:latin typeface="+mj-lt"/>
              </a:rPr>
              <a:t>ECO Herpetological Publishing and Distribution, 2013, page 124</a:t>
            </a:r>
          </a:p>
          <a:p>
            <a:pPr marL="0" indent="0">
              <a:buNone/>
            </a:pPr>
            <a:endParaRPr lang="en-US" sz="2200" dirty="0" smtClean="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6315" y="257934"/>
            <a:ext cx="4106650" cy="3067155"/>
          </a:xfrm>
          <a:prstGeom prst="rect">
            <a:avLst/>
          </a:prstGeom>
        </p:spPr>
      </p:pic>
      <p:sp>
        <p:nvSpPr>
          <p:cNvPr id="6" name="TextBox 5"/>
          <p:cNvSpPr txBox="1"/>
          <p:nvPr/>
        </p:nvSpPr>
        <p:spPr>
          <a:xfrm>
            <a:off x="7136315" y="3325089"/>
            <a:ext cx="3023754" cy="246221"/>
          </a:xfrm>
          <a:prstGeom prst="rect">
            <a:avLst/>
          </a:prstGeom>
          <a:noFill/>
        </p:spPr>
        <p:txBody>
          <a:bodyPr wrap="square" rtlCol="0">
            <a:spAutoFit/>
          </a:bodyPr>
          <a:lstStyle/>
          <a:p>
            <a:r>
              <a:rPr lang="en-US" sz="1000" dirty="0"/>
              <a:t>Photo by Mark </a:t>
            </a:r>
            <a:r>
              <a:rPr lang="en-US" sz="1000" dirty="0" err="1"/>
              <a:t>Rouw</a:t>
            </a:r>
            <a:endParaRPr lang="en-US" sz="1000" dirty="0"/>
          </a:p>
        </p:txBody>
      </p:sp>
    </p:spTree>
    <p:extLst>
      <p:ext uri="{BB962C8B-B14F-4D97-AF65-F5344CB8AC3E}">
        <p14:creationId xmlns:p14="http://schemas.microsoft.com/office/powerpoint/2010/main" val="4167290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60500"/>
          </a:xfrm>
        </p:spPr>
        <p:txBody>
          <a:bodyPr>
            <a:normAutofit fontScale="90000"/>
          </a:bodyPr>
          <a:lstStyle/>
          <a:p>
            <a:r>
              <a:rPr lang="en-US" dirty="0" smtClean="0">
                <a:latin typeface="+mj-lt"/>
              </a:rPr>
              <a:t>DNR Staff noted in the 2015 Preclearance Form for the Notice of Intended Action on a Turtle Season:</a:t>
            </a:r>
            <a:endParaRPr lang="en-US" dirty="0">
              <a:latin typeface="+mj-lt"/>
            </a:endParaRPr>
          </a:p>
        </p:txBody>
      </p:sp>
      <p:sp>
        <p:nvSpPr>
          <p:cNvPr id="3" name="Content Placeholder 2"/>
          <p:cNvSpPr>
            <a:spLocks noGrp="1"/>
          </p:cNvSpPr>
          <p:nvPr>
            <p:ph idx="1"/>
          </p:nvPr>
        </p:nvSpPr>
        <p:spPr/>
        <p:txBody>
          <a:bodyPr/>
          <a:lstStyle/>
          <a:p>
            <a:r>
              <a:rPr lang="en-US" sz="2400" dirty="0">
                <a:latin typeface="+mj-lt"/>
              </a:rPr>
              <a:t>Neither males nor females are approaching their maximum size at time of harvest -  females are harvested at 80% of their maximum size; </a:t>
            </a:r>
            <a:r>
              <a:rPr lang="en-US" sz="2400" dirty="0" smtClean="0">
                <a:latin typeface="+mj-lt"/>
              </a:rPr>
              <a:t>males </a:t>
            </a:r>
            <a:r>
              <a:rPr lang="en-US" sz="2400" dirty="0">
                <a:latin typeface="+mj-lt"/>
              </a:rPr>
              <a:t>at 55% of their maximum </a:t>
            </a:r>
            <a:r>
              <a:rPr lang="en-US" sz="2400" dirty="0" smtClean="0">
                <a:latin typeface="+mj-lt"/>
              </a:rPr>
              <a:t>size</a:t>
            </a:r>
          </a:p>
          <a:p>
            <a:r>
              <a:rPr lang="en-US" sz="2400" dirty="0">
                <a:latin typeface="+mj-lt"/>
              </a:rPr>
              <a:t>Few small to intermediate-sized turtles were found in </a:t>
            </a:r>
            <a:r>
              <a:rPr lang="en-US" sz="2400" dirty="0" smtClean="0">
                <a:latin typeface="+mj-lt"/>
              </a:rPr>
              <a:t>samplings, indicating </a:t>
            </a:r>
            <a:r>
              <a:rPr lang="en-US" sz="2400" dirty="0">
                <a:latin typeface="+mj-lt"/>
              </a:rPr>
              <a:t>that too few large </a:t>
            </a:r>
            <a:r>
              <a:rPr lang="en-US" sz="2400" dirty="0" smtClean="0">
                <a:latin typeface="+mj-lt"/>
              </a:rPr>
              <a:t>adult </a:t>
            </a:r>
            <a:r>
              <a:rPr lang="en-US" sz="2400" dirty="0">
                <a:latin typeface="+mj-lt"/>
              </a:rPr>
              <a:t>turtles are remaining in the population</a:t>
            </a:r>
          </a:p>
          <a:p>
            <a:pPr marL="0" indent="0">
              <a:buNone/>
            </a:pPr>
            <a:endParaRPr lang="en-US"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0203" y="3575859"/>
            <a:ext cx="3391593" cy="2291975"/>
          </a:xfrm>
          <a:prstGeom prst="rect">
            <a:avLst/>
          </a:prstGeom>
        </p:spPr>
      </p:pic>
      <p:sp>
        <p:nvSpPr>
          <p:cNvPr id="5" name="TextBox 4"/>
          <p:cNvSpPr txBox="1"/>
          <p:nvPr/>
        </p:nvSpPr>
        <p:spPr>
          <a:xfrm>
            <a:off x="4322618" y="5837733"/>
            <a:ext cx="2992582" cy="246221"/>
          </a:xfrm>
          <a:prstGeom prst="rect">
            <a:avLst/>
          </a:prstGeom>
          <a:noFill/>
        </p:spPr>
        <p:txBody>
          <a:bodyPr wrap="square" rtlCol="0">
            <a:spAutoFit/>
          </a:bodyPr>
          <a:lstStyle/>
          <a:p>
            <a:r>
              <a:rPr lang="en-US" sz="1000" dirty="0" smtClean="0"/>
              <a:t>Photo by Larry A. Stone</a:t>
            </a:r>
            <a:endParaRPr lang="en-US" sz="1000" dirty="0"/>
          </a:p>
        </p:txBody>
      </p:sp>
    </p:spTree>
    <p:extLst>
      <p:ext uri="{BB962C8B-B14F-4D97-AF65-F5344CB8AC3E}">
        <p14:creationId xmlns:p14="http://schemas.microsoft.com/office/powerpoint/2010/main" val="3741098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j-lt"/>
              </a:rPr>
              <a:t>Findings from “Iowa’s Commercial Turtle Harvest” by </a:t>
            </a:r>
            <a:r>
              <a:rPr lang="en-US" dirty="0" err="1" smtClean="0">
                <a:latin typeface="+mj-lt"/>
              </a:rPr>
              <a:t>Gritters</a:t>
            </a:r>
            <a:r>
              <a:rPr lang="en-US" dirty="0" smtClean="0">
                <a:latin typeface="+mj-lt"/>
              </a:rPr>
              <a:t> et al, Iowa DNR</a:t>
            </a:r>
            <a:endParaRPr lang="en-US" dirty="0">
              <a:latin typeface="+mj-lt"/>
            </a:endParaRPr>
          </a:p>
        </p:txBody>
      </p:sp>
      <p:sp>
        <p:nvSpPr>
          <p:cNvPr id="3" name="Content Placeholder 2"/>
          <p:cNvSpPr>
            <a:spLocks noGrp="1"/>
          </p:cNvSpPr>
          <p:nvPr>
            <p:ph idx="1"/>
          </p:nvPr>
        </p:nvSpPr>
        <p:spPr>
          <a:xfrm>
            <a:off x="838200" y="1923520"/>
            <a:ext cx="10515600" cy="4351338"/>
          </a:xfrm>
        </p:spPr>
        <p:txBody>
          <a:bodyPr>
            <a:normAutofit/>
          </a:bodyPr>
          <a:lstStyle/>
          <a:p>
            <a:pPr marL="0" indent="0">
              <a:buNone/>
            </a:pPr>
            <a:r>
              <a:rPr lang="en-US" dirty="0" smtClean="0">
                <a:latin typeface="+mj-lt"/>
              </a:rPr>
              <a:t>“Turtle harvest trends are alarming”</a:t>
            </a:r>
          </a:p>
          <a:p>
            <a:pPr marL="457200" lvl="1" indent="0">
              <a:buNone/>
            </a:pPr>
            <a:endParaRPr lang="en-US" dirty="0" smtClean="0">
              <a:latin typeface="+mj-lt"/>
            </a:endParaRPr>
          </a:p>
        </p:txBody>
      </p:sp>
      <p:pic>
        <p:nvPicPr>
          <p:cNvPr id="4" name="Picture 3"/>
          <p:cNvPicPr>
            <a:picLocks noChangeAspect="1"/>
          </p:cNvPicPr>
          <p:nvPr/>
        </p:nvPicPr>
        <p:blipFill>
          <a:blip r:embed="rId2"/>
          <a:stretch>
            <a:fillRect/>
          </a:stretch>
        </p:blipFill>
        <p:spPr>
          <a:xfrm>
            <a:off x="6483927" y="1923520"/>
            <a:ext cx="3544009" cy="3552387"/>
          </a:xfrm>
          <a:prstGeom prst="rect">
            <a:avLst/>
          </a:prstGeom>
        </p:spPr>
      </p:pic>
      <p:sp>
        <p:nvSpPr>
          <p:cNvPr id="6" name="TextBox 5"/>
          <p:cNvSpPr txBox="1"/>
          <p:nvPr/>
        </p:nvSpPr>
        <p:spPr>
          <a:xfrm>
            <a:off x="6375176" y="5475907"/>
            <a:ext cx="3761509" cy="246221"/>
          </a:xfrm>
          <a:prstGeom prst="rect">
            <a:avLst/>
          </a:prstGeom>
          <a:noFill/>
        </p:spPr>
        <p:txBody>
          <a:bodyPr wrap="square" rtlCol="0">
            <a:spAutoFit/>
          </a:bodyPr>
          <a:lstStyle/>
          <a:p>
            <a:r>
              <a:rPr lang="en-US" sz="1000" dirty="0" smtClean="0"/>
              <a:t>Photo from Iowa DNR</a:t>
            </a:r>
            <a:endParaRPr lang="en-US" sz="1000" dirty="0"/>
          </a:p>
        </p:txBody>
      </p:sp>
    </p:spTree>
    <p:extLst>
      <p:ext uri="{BB962C8B-B14F-4D97-AF65-F5344CB8AC3E}">
        <p14:creationId xmlns:p14="http://schemas.microsoft.com/office/powerpoint/2010/main" val="274373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j-lt"/>
              </a:rPr>
              <a:t>The number of </a:t>
            </a:r>
            <a:r>
              <a:rPr lang="en-US" dirty="0" smtClean="0">
                <a:latin typeface="+mj-lt"/>
              </a:rPr>
              <a:t>commercial turtle </a:t>
            </a:r>
            <a:r>
              <a:rPr lang="en-US" dirty="0">
                <a:latin typeface="+mj-lt"/>
              </a:rPr>
              <a:t>harvesters has increased  between 1972 and </a:t>
            </a:r>
            <a:r>
              <a:rPr lang="en-US" dirty="0" smtClean="0">
                <a:latin typeface="+mj-lt"/>
              </a:rPr>
              <a:t>2012</a:t>
            </a:r>
            <a:endParaRPr lang="en-US" dirty="0">
              <a:latin typeface="+mj-lt"/>
            </a:endParaRPr>
          </a:p>
        </p:txBody>
      </p:sp>
      <p:pic>
        <p:nvPicPr>
          <p:cNvPr id="6" name="Content Placeholder 5"/>
          <p:cNvPicPr>
            <a:picLocks noGrp="1" noChangeAspect="1"/>
          </p:cNvPicPr>
          <p:nvPr>
            <p:ph idx="1"/>
          </p:nvPr>
        </p:nvPicPr>
        <p:blipFill>
          <a:blip r:embed="rId2"/>
          <a:stretch>
            <a:fillRect/>
          </a:stretch>
        </p:blipFill>
        <p:spPr>
          <a:xfrm>
            <a:off x="1938165" y="2068276"/>
            <a:ext cx="8026717" cy="4010406"/>
          </a:xfrm>
          <a:prstGeom prst="rect">
            <a:avLst/>
          </a:prstGeom>
        </p:spPr>
      </p:pic>
    </p:spTree>
    <p:extLst>
      <p:ext uri="{BB962C8B-B14F-4D97-AF65-F5344CB8AC3E}">
        <p14:creationId xmlns:p14="http://schemas.microsoft.com/office/powerpoint/2010/main" val="1670597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Total pounds harvested has increased significantly</a:t>
            </a:r>
          </a:p>
        </p:txBody>
      </p:sp>
      <p:pic>
        <p:nvPicPr>
          <p:cNvPr id="4" name="Content Placeholder 3"/>
          <p:cNvPicPr>
            <a:picLocks noGrp="1" noChangeAspect="1"/>
          </p:cNvPicPr>
          <p:nvPr>
            <p:ph idx="1"/>
          </p:nvPr>
        </p:nvPicPr>
        <p:blipFill>
          <a:blip r:embed="rId2"/>
          <a:stretch>
            <a:fillRect/>
          </a:stretch>
        </p:blipFill>
        <p:spPr>
          <a:xfrm>
            <a:off x="2048904" y="2236790"/>
            <a:ext cx="7417214" cy="3883455"/>
          </a:xfrm>
          <a:prstGeom prst="rect">
            <a:avLst/>
          </a:prstGeom>
        </p:spPr>
      </p:pic>
    </p:spTree>
    <p:extLst>
      <p:ext uri="{BB962C8B-B14F-4D97-AF65-F5344CB8AC3E}">
        <p14:creationId xmlns:p14="http://schemas.microsoft.com/office/powerpoint/2010/main" val="56546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743357"/>
          </a:xfrm>
        </p:spPr>
        <p:txBody>
          <a:bodyPr>
            <a:noAutofit/>
          </a:bodyPr>
          <a:lstStyle/>
          <a:p>
            <a:pPr lvl="1" algn="l" rtl="0">
              <a:lnSpc>
                <a:spcPct val="90000"/>
              </a:lnSpc>
              <a:spcBef>
                <a:spcPct val="0"/>
              </a:spcBef>
            </a:pPr>
            <a:r>
              <a:rPr lang="en-US" sz="4000" dirty="0" smtClean="0">
                <a:latin typeface="+mj-lt"/>
              </a:rPr>
              <a:t>Commercial harvest of snapping turtle has increased substantially</a:t>
            </a:r>
            <a:endParaRPr lang="en-US" sz="4000" dirty="0">
              <a:latin typeface="+mj-lt"/>
            </a:endParaRPr>
          </a:p>
        </p:txBody>
      </p:sp>
      <p:pic>
        <p:nvPicPr>
          <p:cNvPr id="6" name="Content Placeholder 5"/>
          <p:cNvPicPr>
            <a:picLocks noGrp="1" noChangeAspect="1"/>
          </p:cNvPicPr>
          <p:nvPr>
            <p:ph idx="1"/>
          </p:nvPr>
        </p:nvPicPr>
        <p:blipFill>
          <a:blip r:embed="rId2"/>
          <a:stretch>
            <a:fillRect/>
          </a:stretch>
        </p:blipFill>
        <p:spPr>
          <a:xfrm>
            <a:off x="2549953" y="1953076"/>
            <a:ext cx="7207112" cy="4032088"/>
          </a:xfrm>
          <a:prstGeom prst="rect">
            <a:avLst/>
          </a:prstGeom>
        </p:spPr>
      </p:pic>
    </p:spTree>
    <p:extLst>
      <p:ext uri="{BB962C8B-B14F-4D97-AF65-F5344CB8AC3E}">
        <p14:creationId xmlns:p14="http://schemas.microsoft.com/office/powerpoint/2010/main" val="4219568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j-lt"/>
              </a:rPr>
              <a:t>At the same time the average number of pounds of snapping turtle per harvester is decreasing</a:t>
            </a:r>
            <a:endParaRPr lang="en-US" dirty="0">
              <a:latin typeface="+mj-lt"/>
            </a:endParaRPr>
          </a:p>
        </p:txBody>
      </p:sp>
      <p:pic>
        <p:nvPicPr>
          <p:cNvPr id="4" name="Content Placeholder 3"/>
          <p:cNvPicPr>
            <a:picLocks noGrp="1" noChangeAspect="1"/>
          </p:cNvPicPr>
          <p:nvPr>
            <p:ph idx="1"/>
          </p:nvPr>
        </p:nvPicPr>
        <p:blipFill>
          <a:blip r:embed="rId2"/>
          <a:stretch>
            <a:fillRect/>
          </a:stretch>
        </p:blipFill>
        <p:spPr>
          <a:xfrm>
            <a:off x="2505519" y="1870364"/>
            <a:ext cx="7480221" cy="4084631"/>
          </a:xfrm>
          <a:prstGeom prst="rect">
            <a:avLst/>
          </a:prstGeom>
        </p:spPr>
      </p:pic>
    </p:spTree>
    <p:extLst>
      <p:ext uri="{BB962C8B-B14F-4D97-AF65-F5344CB8AC3E}">
        <p14:creationId xmlns:p14="http://schemas.microsoft.com/office/powerpoint/2010/main" val="2870054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826353"/>
            <a:ext cx="10515600" cy="1563556"/>
          </a:xfrm>
        </p:spPr>
        <p:txBody>
          <a:bodyPr>
            <a:normAutofit fontScale="90000"/>
          </a:bodyPr>
          <a:lstStyle/>
          <a:p>
            <a:r>
              <a:rPr lang="en-US" dirty="0" smtClean="0">
                <a:latin typeface="+mj-lt"/>
              </a:rPr>
              <a:t>Softshell </a:t>
            </a:r>
            <a:r>
              <a:rPr lang="en-US" dirty="0">
                <a:latin typeface="+mj-lt"/>
              </a:rPr>
              <a:t>turtle harvest increased rapidly until 2001, followed by downward harvests for 8 </a:t>
            </a:r>
            <a:r>
              <a:rPr lang="en-US" dirty="0" smtClean="0">
                <a:latin typeface="+mj-lt"/>
              </a:rPr>
              <a:t>years  </a:t>
            </a:r>
            <a:r>
              <a:rPr lang="en-US" sz="2200" dirty="0">
                <a:latin typeface="+mj-lt"/>
              </a:rPr>
              <a:t>“Decreases such as these are concerning when harvest removes the reproductively viable adults which causes a reduction in reproductive ability and thus sustainability.”</a:t>
            </a:r>
            <a:r>
              <a:rPr lang="en-US" dirty="0">
                <a:latin typeface="+mj-lt"/>
              </a:rPr>
              <a:t/>
            </a:r>
            <a:br>
              <a:rPr lang="en-US" dirty="0">
                <a:latin typeface="+mj-lt"/>
              </a:rPr>
            </a:br>
            <a:endParaRPr lang="en-US" dirty="0">
              <a:latin typeface="+mj-lt"/>
            </a:endParaRPr>
          </a:p>
        </p:txBody>
      </p:sp>
      <p:pic>
        <p:nvPicPr>
          <p:cNvPr id="4" name="Content Placeholder 3"/>
          <p:cNvPicPr>
            <a:picLocks noGrp="1" noChangeAspect="1"/>
          </p:cNvPicPr>
          <p:nvPr>
            <p:ph idx="1"/>
          </p:nvPr>
        </p:nvPicPr>
        <p:blipFill>
          <a:blip r:embed="rId2"/>
          <a:stretch>
            <a:fillRect/>
          </a:stretch>
        </p:blipFill>
        <p:spPr>
          <a:xfrm>
            <a:off x="2801867" y="2151916"/>
            <a:ext cx="7253519" cy="4072239"/>
          </a:xfrm>
          <a:prstGeom prst="rect">
            <a:avLst/>
          </a:prstGeom>
        </p:spPr>
      </p:pic>
    </p:spTree>
    <p:extLst>
      <p:ext uri="{BB962C8B-B14F-4D97-AF65-F5344CB8AC3E}">
        <p14:creationId xmlns:p14="http://schemas.microsoft.com/office/powerpoint/2010/main" val="2389015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48139"/>
          </a:xfrm>
        </p:spPr>
        <p:txBody>
          <a:bodyPr>
            <a:normAutofit/>
          </a:bodyPr>
          <a:lstStyle/>
          <a:p>
            <a:pPr lvl="1" algn="l" rtl="0">
              <a:lnSpc>
                <a:spcPct val="90000"/>
              </a:lnSpc>
              <a:spcBef>
                <a:spcPct val="0"/>
              </a:spcBef>
            </a:pPr>
            <a:r>
              <a:rPr lang="en-US" sz="4000" dirty="0" smtClean="0">
                <a:latin typeface="+mj-lt"/>
              </a:rPr>
              <a:t>Average pounds of softshell turtles commercially harvested are declining precipitously </a:t>
            </a:r>
            <a:endParaRPr lang="en-US" sz="4000" dirty="0">
              <a:latin typeface="+mj-lt"/>
            </a:endParaRPr>
          </a:p>
        </p:txBody>
      </p:sp>
      <p:pic>
        <p:nvPicPr>
          <p:cNvPr id="4" name="Content Placeholder 3"/>
          <p:cNvPicPr>
            <a:picLocks noGrp="1" noChangeAspect="1"/>
          </p:cNvPicPr>
          <p:nvPr>
            <p:ph idx="1"/>
          </p:nvPr>
        </p:nvPicPr>
        <p:blipFill>
          <a:blip r:embed="rId2"/>
          <a:stretch>
            <a:fillRect/>
          </a:stretch>
        </p:blipFill>
        <p:spPr>
          <a:xfrm>
            <a:off x="2701283" y="1993143"/>
            <a:ext cx="7503637" cy="3971239"/>
          </a:xfrm>
          <a:prstGeom prst="rect">
            <a:avLst/>
          </a:prstGeom>
        </p:spPr>
      </p:pic>
    </p:spTree>
    <p:extLst>
      <p:ext uri="{BB962C8B-B14F-4D97-AF65-F5344CB8AC3E}">
        <p14:creationId xmlns:p14="http://schemas.microsoft.com/office/powerpoint/2010/main" val="827280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Total pounds of painted turtles commercially harvested is increasing</a:t>
            </a:r>
            <a:endParaRPr lang="en-US" dirty="0">
              <a:latin typeface="+mj-lt"/>
            </a:endParaRPr>
          </a:p>
        </p:txBody>
      </p:sp>
      <p:pic>
        <p:nvPicPr>
          <p:cNvPr id="4" name="Content Placeholder 3"/>
          <p:cNvPicPr>
            <a:picLocks noGrp="1" noChangeAspect="1"/>
          </p:cNvPicPr>
          <p:nvPr>
            <p:ph idx="1"/>
          </p:nvPr>
        </p:nvPicPr>
        <p:blipFill>
          <a:blip r:embed="rId2"/>
          <a:stretch>
            <a:fillRect/>
          </a:stretch>
        </p:blipFill>
        <p:spPr>
          <a:xfrm>
            <a:off x="3030468" y="1554058"/>
            <a:ext cx="7142232" cy="4287469"/>
          </a:xfrm>
          <a:prstGeom prst="rect">
            <a:avLst/>
          </a:prstGeom>
        </p:spPr>
      </p:pic>
    </p:spTree>
    <p:extLst>
      <p:ext uri="{BB962C8B-B14F-4D97-AF65-F5344CB8AC3E}">
        <p14:creationId xmlns:p14="http://schemas.microsoft.com/office/powerpoint/2010/main" val="1788975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Sierra Club believes the current year-round harvest of turtles is unsustainable</a:t>
            </a:r>
            <a:endParaRPr lang="en-US" dirty="0">
              <a:latin typeface="+mj-lt"/>
            </a:endParaRPr>
          </a:p>
        </p:txBody>
      </p:sp>
      <p:sp>
        <p:nvSpPr>
          <p:cNvPr id="3" name="Content Placeholder 2"/>
          <p:cNvSpPr>
            <a:spLocks noGrp="1"/>
          </p:cNvSpPr>
          <p:nvPr>
            <p:ph idx="1"/>
          </p:nvPr>
        </p:nvSpPr>
        <p:spPr>
          <a:xfrm>
            <a:off x="5964382" y="1825625"/>
            <a:ext cx="5195454" cy="4351338"/>
          </a:xfrm>
        </p:spPr>
        <p:txBody>
          <a:bodyPr>
            <a:normAutofit/>
          </a:bodyPr>
          <a:lstStyle/>
          <a:p>
            <a:pPr marL="0" indent="0">
              <a:buNone/>
            </a:pPr>
            <a:r>
              <a:rPr lang="en-US" dirty="0" smtClean="0">
                <a:latin typeface="+mj-lt"/>
              </a:rPr>
              <a:t>For all 4 harvested species</a:t>
            </a:r>
          </a:p>
          <a:p>
            <a:r>
              <a:rPr lang="en-US" dirty="0" smtClean="0">
                <a:latin typeface="+mj-lt"/>
              </a:rPr>
              <a:t>common snapping turtle</a:t>
            </a:r>
          </a:p>
          <a:p>
            <a:r>
              <a:rPr lang="en-US" dirty="0" smtClean="0">
                <a:latin typeface="+mj-lt"/>
              </a:rPr>
              <a:t>spiny softshell turtle</a:t>
            </a:r>
          </a:p>
          <a:p>
            <a:r>
              <a:rPr lang="en-US" dirty="0" smtClean="0">
                <a:latin typeface="+mj-lt"/>
              </a:rPr>
              <a:t>smooth softshell turtle</a:t>
            </a:r>
          </a:p>
          <a:p>
            <a:r>
              <a:rPr lang="en-US" dirty="0" smtClean="0">
                <a:latin typeface="+mj-lt"/>
              </a:rPr>
              <a:t>painted turtle </a:t>
            </a:r>
          </a:p>
          <a:p>
            <a:pPr marL="0" indent="0">
              <a:buNone/>
            </a:pPr>
            <a:r>
              <a:rPr lang="en-US" dirty="0" smtClean="0">
                <a:latin typeface="+mj-lt"/>
              </a:rPr>
              <a:t>Sierra Club wants to ensure that Iowans have an opportunity to enjoy viewing and photographing turtles as well as trapping turtles. </a:t>
            </a:r>
          </a:p>
          <a:p>
            <a:pPr marL="0" indent="0">
              <a:buNone/>
            </a:pPr>
            <a:endParaRPr lang="en-US" dirty="0" smtClean="0">
              <a:latin typeface="+mj-lt"/>
            </a:endParaRPr>
          </a:p>
          <a:p>
            <a:endParaRPr lang="en-US"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936" y="1958928"/>
            <a:ext cx="4921387" cy="3295022"/>
          </a:xfrm>
          <a:prstGeom prst="rect">
            <a:avLst/>
          </a:prstGeom>
        </p:spPr>
      </p:pic>
      <p:sp>
        <p:nvSpPr>
          <p:cNvPr id="5" name="TextBox 4"/>
          <p:cNvSpPr txBox="1"/>
          <p:nvPr/>
        </p:nvSpPr>
        <p:spPr>
          <a:xfrm>
            <a:off x="910936" y="5253950"/>
            <a:ext cx="3356264" cy="246221"/>
          </a:xfrm>
          <a:prstGeom prst="rect">
            <a:avLst/>
          </a:prstGeom>
          <a:noFill/>
        </p:spPr>
        <p:txBody>
          <a:bodyPr wrap="square" rtlCol="0">
            <a:spAutoFit/>
          </a:bodyPr>
          <a:lstStyle/>
          <a:p>
            <a:r>
              <a:rPr lang="en-US" sz="1000" dirty="0" smtClean="0"/>
              <a:t>Photo by Larry A. Stone</a:t>
            </a:r>
            <a:endParaRPr lang="en-US" sz="1000" dirty="0"/>
          </a:p>
        </p:txBody>
      </p:sp>
    </p:spTree>
    <p:extLst>
      <p:ext uri="{BB962C8B-B14F-4D97-AF65-F5344CB8AC3E}">
        <p14:creationId xmlns:p14="http://schemas.microsoft.com/office/powerpoint/2010/main" val="4554989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Average pounds of painted turtle is declining </a:t>
            </a:r>
            <a:endParaRPr lang="en-US" dirty="0">
              <a:latin typeface="+mj-lt"/>
            </a:endParaRPr>
          </a:p>
        </p:txBody>
      </p:sp>
      <p:pic>
        <p:nvPicPr>
          <p:cNvPr id="5" name="Content Placeholder 4"/>
          <p:cNvPicPr>
            <a:picLocks noGrp="1" noChangeAspect="1"/>
          </p:cNvPicPr>
          <p:nvPr>
            <p:ph idx="1"/>
          </p:nvPr>
        </p:nvPicPr>
        <p:blipFill>
          <a:blip r:embed="rId2"/>
          <a:stretch>
            <a:fillRect/>
          </a:stretch>
        </p:blipFill>
        <p:spPr>
          <a:xfrm>
            <a:off x="2143832" y="1433947"/>
            <a:ext cx="7904336" cy="4294944"/>
          </a:xfrm>
          <a:prstGeom prst="rect">
            <a:avLst/>
          </a:prstGeom>
        </p:spPr>
      </p:pic>
    </p:spTree>
    <p:extLst>
      <p:ext uri="{BB962C8B-B14F-4D97-AF65-F5344CB8AC3E}">
        <p14:creationId xmlns:p14="http://schemas.microsoft.com/office/powerpoint/2010/main" val="475448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One can only conclude that unchecked harvest can lead to extirpation</a:t>
            </a:r>
            <a:endParaRPr lang="en-US" dirty="0">
              <a:latin typeface="+mj-lt"/>
            </a:endParaRPr>
          </a:p>
        </p:txBody>
      </p:sp>
      <p:sp>
        <p:nvSpPr>
          <p:cNvPr id="3" name="Content Placeholder 2"/>
          <p:cNvSpPr>
            <a:spLocks noGrp="1"/>
          </p:cNvSpPr>
          <p:nvPr>
            <p:ph idx="1"/>
          </p:nvPr>
        </p:nvSpPr>
        <p:spPr>
          <a:xfrm>
            <a:off x="838200" y="1825625"/>
            <a:ext cx="6565899" cy="4351338"/>
          </a:xfrm>
        </p:spPr>
        <p:txBody>
          <a:bodyPr>
            <a:normAutofit fontScale="92500" lnSpcReduction="20000"/>
          </a:bodyPr>
          <a:lstStyle/>
          <a:p>
            <a:r>
              <a:rPr lang="en-US" dirty="0">
                <a:latin typeface="+mj-lt"/>
              </a:rPr>
              <a:t>L</a:t>
            </a:r>
            <a:r>
              <a:rPr lang="en-US" dirty="0" smtClean="0">
                <a:latin typeface="+mj-lt"/>
              </a:rPr>
              <a:t>arge turtles are targeted year after year</a:t>
            </a:r>
          </a:p>
          <a:p>
            <a:r>
              <a:rPr lang="en-US" dirty="0" smtClean="0">
                <a:latin typeface="+mj-lt"/>
              </a:rPr>
              <a:t>Which leads to harvesting </a:t>
            </a:r>
            <a:r>
              <a:rPr lang="en-US" dirty="0">
                <a:latin typeface="+mj-lt"/>
              </a:rPr>
              <a:t>smaller adult turtles </a:t>
            </a:r>
          </a:p>
          <a:p>
            <a:r>
              <a:rPr lang="en-US" dirty="0" smtClean="0">
                <a:latin typeface="+mj-lt"/>
              </a:rPr>
              <a:t>Which encourages more trapping in order to maintain the trapper’s income or to reach the sportsman’s quota</a:t>
            </a:r>
          </a:p>
          <a:p>
            <a:r>
              <a:rPr lang="en-US" dirty="0" smtClean="0">
                <a:latin typeface="+mj-lt"/>
              </a:rPr>
              <a:t>That leads to fewer adults, and fewer </a:t>
            </a:r>
            <a:r>
              <a:rPr lang="en-US" dirty="0">
                <a:latin typeface="+mj-lt"/>
              </a:rPr>
              <a:t>eggs being </a:t>
            </a:r>
            <a:r>
              <a:rPr lang="en-US" dirty="0" smtClean="0">
                <a:latin typeface="+mj-lt"/>
              </a:rPr>
              <a:t>laid</a:t>
            </a:r>
          </a:p>
          <a:p>
            <a:r>
              <a:rPr lang="en-US" dirty="0" smtClean="0">
                <a:latin typeface="+mj-lt"/>
              </a:rPr>
              <a:t>Because turtles </a:t>
            </a:r>
            <a:r>
              <a:rPr lang="en-US" dirty="0">
                <a:latin typeface="+mj-lt"/>
              </a:rPr>
              <a:t>have low nesting success and low hatchling </a:t>
            </a:r>
            <a:r>
              <a:rPr lang="en-US" dirty="0" smtClean="0">
                <a:latin typeface="+mj-lt"/>
              </a:rPr>
              <a:t>success that leads to fewer surviving juvenile turtles</a:t>
            </a:r>
          </a:p>
          <a:p>
            <a:r>
              <a:rPr lang="en-US" dirty="0" smtClean="0">
                <a:latin typeface="+mj-lt"/>
              </a:rPr>
              <a:t>All of this creates a spiral toward extirpating the turtles</a:t>
            </a:r>
          </a:p>
        </p:txBody>
      </p:sp>
      <p:sp>
        <p:nvSpPr>
          <p:cNvPr id="6" name="TextBox 5"/>
          <p:cNvSpPr txBox="1"/>
          <p:nvPr/>
        </p:nvSpPr>
        <p:spPr>
          <a:xfrm>
            <a:off x="7689274" y="5205701"/>
            <a:ext cx="4003269" cy="523220"/>
          </a:xfrm>
          <a:prstGeom prst="rect">
            <a:avLst/>
          </a:prstGeom>
          <a:noFill/>
        </p:spPr>
        <p:txBody>
          <a:bodyPr wrap="square" rtlCol="0">
            <a:spAutoFit/>
          </a:bodyPr>
          <a:lstStyle/>
          <a:p>
            <a:r>
              <a:rPr lang="en-US" sz="1000" dirty="0"/>
              <a:t>Photo from Iowa DNR</a:t>
            </a:r>
          </a:p>
          <a:p>
            <a:endParaRPr lang="en-US" dirty="0"/>
          </a:p>
        </p:txBody>
      </p:sp>
      <p:pic>
        <p:nvPicPr>
          <p:cNvPr id="7" name="Picture 6"/>
          <p:cNvPicPr>
            <a:picLocks noChangeAspect="1"/>
          </p:cNvPicPr>
          <p:nvPr/>
        </p:nvPicPr>
        <p:blipFill>
          <a:blip r:embed="rId2"/>
          <a:stretch>
            <a:fillRect/>
          </a:stretch>
        </p:blipFill>
        <p:spPr>
          <a:xfrm>
            <a:off x="7689274" y="1690688"/>
            <a:ext cx="3523228" cy="3531557"/>
          </a:xfrm>
          <a:prstGeom prst="rect">
            <a:avLst/>
          </a:prstGeom>
        </p:spPr>
      </p:pic>
    </p:spTree>
    <p:extLst>
      <p:ext uri="{BB962C8B-B14F-4D97-AF65-F5344CB8AC3E}">
        <p14:creationId xmlns:p14="http://schemas.microsoft.com/office/powerpoint/2010/main" val="30365824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Even sport trappers can have a devastating effect on turtle populations</a:t>
            </a:r>
          </a:p>
        </p:txBody>
      </p:sp>
      <p:sp>
        <p:nvSpPr>
          <p:cNvPr id="3" name="Content Placeholder 2"/>
          <p:cNvSpPr>
            <a:spLocks noGrp="1"/>
          </p:cNvSpPr>
          <p:nvPr>
            <p:ph idx="1"/>
          </p:nvPr>
        </p:nvSpPr>
        <p:spPr/>
        <p:txBody>
          <a:bodyPr/>
          <a:lstStyle/>
          <a:p>
            <a:r>
              <a:rPr lang="en-US" sz="2400" dirty="0" smtClean="0">
                <a:latin typeface="+mj-lt"/>
              </a:rPr>
              <a:t>Sport trappers are </a:t>
            </a:r>
            <a:r>
              <a:rPr lang="en-US" sz="2400" dirty="0">
                <a:latin typeface="+mj-lt"/>
              </a:rPr>
              <a:t>allowed to capture 100 pounds of live turtle or 50 pounds of dressed </a:t>
            </a:r>
            <a:r>
              <a:rPr lang="en-US" sz="2400" dirty="0" smtClean="0">
                <a:latin typeface="+mj-lt"/>
              </a:rPr>
              <a:t>turtle </a:t>
            </a:r>
          </a:p>
          <a:p>
            <a:r>
              <a:rPr lang="en-US" sz="2400" dirty="0" smtClean="0">
                <a:latin typeface="+mj-lt"/>
              </a:rPr>
              <a:t>The </a:t>
            </a:r>
            <a:r>
              <a:rPr lang="en-US" sz="2400" dirty="0">
                <a:latin typeface="+mj-lt"/>
              </a:rPr>
              <a:t>smaller the turtle, the more turtles that are </a:t>
            </a:r>
            <a:r>
              <a:rPr lang="en-US" sz="2400" dirty="0" smtClean="0">
                <a:latin typeface="+mj-lt"/>
              </a:rPr>
              <a:t>captured to meet the capture limit</a:t>
            </a:r>
          </a:p>
          <a:p>
            <a:r>
              <a:rPr lang="en-US" sz="2400" dirty="0">
                <a:latin typeface="+mj-lt"/>
              </a:rPr>
              <a:t>W</a:t>
            </a:r>
            <a:r>
              <a:rPr lang="en-US" sz="2400" dirty="0" smtClean="0">
                <a:latin typeface="+mj-lt"/>
              </a:rPr>
              <a:t>hich </a:t>
            </a:r>
            <a:r>
              <a:rPr lang="en-US" sz="2400" dirty="0">
                <a:latin typeface="+mj-lt"/>
              </a:rPr>
              <a:t>puts greater pressure on the over-all numbers of individuals in the </a:t>
            </a:r>
            <a:r>
              <a:rPr lang="en-US" sz="2400" dirty="0" smtClean="0">
                <a:latin typeface="+mj-lt"/>
              </a:rPr>
              <a:t>population</a:t>
            </a:r>
            <a:endParaRPr lang="en-US" sz="2400" dirty="0">
              <a:latin typeface="+mj-lt"/>
            </a:endParaRPr>
          </a:p>
          <a:p>
            <a:pPr marL="0" indent="0">
              <a:buNone/>
            </a:pPr>
            <a:endParaRPr lang="en-US"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4840" y="3771557"/>
            <a:ext cx="3067395" cy="2290961"/>
          </a:xfrm>
          <a:prstGeom prst="rect">
            <a:avLst/>
          </a:prstGeom>
        </p:spPr>
      </p:pic>
      <p:sp>
        <p:nvSpPr>
          <p:cNvPr id="5" name="TextBox 4"/>
          <p:cNvSpPr txBox="1"/>
          <p:nvPr/>
        </p:nvSpPr>
        <p:spPr>
          <a:xfrm>
            <a:off x="4434840" y="5996630"/>
            <a:ext cx="2909455" cy="246221"/>
          </a:xfrm>
          <a:prstGeom prst="rect">
            <a:avLst/>
          </a:prstGeom>
          <a:noFill/>
        </p:spPr>
        <p:txBody>
          <a:bodyPr wrap="square" rtlCol="0">
            <a:spAutoFit/>
          </a:bodyPr>
          <a:lstStyle/>
          <a:p>
            <a:r>
              <a:rPr lang="en-US" sz="1000" dirty="0"/>
              <a:t>Photo by Mark </a:t>
            </a:r>
            <a:r>
              <a:rPr lang="en-US" sz="1000" dirty="0" err="1"/>
              <a:t>Rouw</a:t>
            </a:r>
            <a:endParaRPr lang="en-US" sz="1000" dirty="0"/>
          </a:p>
        </p:txBody>
      </p:sp>
    </p:spTree>
    <p:extLst>
      <p:ext uri="{BB962C8B-B14F-4D97-AF65-F5344CB8AC3E}">
        <p14:creationId xmlns:p14="http://schemas.microsoft.com/office/powerpoint/2010/main" val="9315118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Sierra Club members are noticing the decline in turtles and </a:t>
            </a:r>
            <a:r>
              <a:rPr lang="en-US" dirty="0" smtClean="0"/>
              <a:t>a</a:t>
            </a:r>
            <a:r>
              <a:rPr lang="en-US" dirty="0" smtClean="0"/>
              <a:t>re </a:t>
            </a:r>
            <a:r>
              <a:rPr lang="en-US" dirty="0" smtClean="0"/>
              <a:t>concerned</a:t>
            </a:r>
            <a:endParaRPr lang="en-US" dirty="0"/>
          </a:p>
        </p:txBody>
      </p:sp>
      <p:sp>
        <p:nvSpPr>
          <p:cNvPr id="3" name="Content Placeholder 2"/>
          <p:cNvSpPr>
            <a:spLocks noGrp="1"/>
          </p:cNvSpPr>
          <p:nvPr>
            <p:ph idx="1"/>
          </p:nvPr>
        </p:nvSpPr>
        <p:spPr/>
        <p:txBody>
          <a:bodyPr>
            <a:normAutofit fontScale="85000" lnSpcReduction="20000"/>
          </a:bodyPr>
          <a:lstStyle/>
          <a:p>
            <a:r>
              <a:rPr lang="en-US" dirty="0"/>
              <a:t>As </a:t>
            </a:r>
            <a:r>
              <a:rPr lang="en-US" dirty="0" smtClean="0"/>
              <a:t>a </a:t>
            </a:r>
            <a:r>
              <a:rPr lang="en-US" dirty="0"/>
              <a:t>longtime </a:t>
            </a:r>
            <a:r>
              <a:rPr lang="en-US" dirty="0" smtClean="0"/>
              <a:t>canoeist/kayaker, </a:t>
            </a:r>
            <a:r>
              <a:rPr lang="en-US" dirty="0"/>
              <a:t>my observations of all types and sizes of turtles has decreased steadily over the years. And the number of turtle sightings while canoeing/kayaking the various rivers of Iowa has decreased over 45 years as well.  </a:t>
            </a:r>
            <a:endParaRPr lang="en-US" dirty="0" smtClean="0"/>
          </a:p>
          <a:p>
            <a:r>
              <a:rPr lang="en-US" dirty="0" smtClean="0"/>
              <a:t>We </a:t>
            </a:r>
            <a:r>
              <a:rPr lang="en-US" dirty="0"/>
              <a:t>used to have snapping turtles nest every Spring along the Little Wapsipinicon River that runs through our </a:t>
            </a:r>
            <a:r>
              <a:rPr lang="en-US" dirty="0" smtClean="0"/>
              <a:t>property. </a:t>
            </a:r>
            <a:r>
              <a:rPr lang="en-US" dirty="0"/>
              <a:t>  We used to see as many as 9 or 10 at a time basking in the sun on one log as we waded the </a:t>
            </a:r>
            <a:r>
              <a:rPr lang="en-US" dirty="0" smtClean="0"/>
              <a:t>river. </a:t>
            </a:r>
            <a:r>
              <a:rPr lang="en-US" dirty="0"/>
              <a:t> </a:t>
            </a:r>
            <a:r>
              <a:rPr lang="en-US" dirty="0" smtClean="0"/>
              <a:t>Now, </a:t>
            </a:r>
            <a:r>
              <a:rPr lang="en-US" dirty="0"/>
              <a:t>if we see even one turtle of any </a:t>
            </a:r>
            <a:r>
              <a:rPr lang="en-US" dirty="0" smtClean="0"/>
              <a:t>kind, </a:t>
            </a:r>
            <a:r>
              <a:rPr lang="en-US" dirty="0"/>
              <a:t>we're lucky.    </a:t>
            </a:r>
            <a:endParaRPr lang="en-US" dirty="0" smtClean="0"/>
          </a:p>
          <a:p>
            <a:r>
              <a:rPr lang="en-US" dirty="0" smtClean="0"/>
              <a:t>At </a:t>
            </a:r>
            <a:r>
              <a:rPr lang="en-US" dirty="0"/>
              <a:t>the rate of decline in our turtle population, it is a big concern to me that my great grandchildren will only be able to see a live turtle in a zoo instead of as a part of natural river wildlife. </a:t>
            </a:r>
          </a:p>
          <a:p>
            <a:r>
              <a:rPr lang="en-US" dirty="0" smtClean="0"/>
              <a:t>I </a:t>
            </a:r>
            <a:r>
              <a:rPr lang="en-US" dirty="0"/>
              <a:t>would certainly hope Iowa could step up and do a better job of protecting our declining turtle populations by setting and strictly enforcing the recommended season on hunting and trapping them. </a:t>
            </a:r>
          </a:p>
          <a:p>
            <a:pPr marL="0" indent="0">
              <a:buNone/>
            </a:pPr>
            <a:endParaRPr lang="en-US" dirty="0"/>
          </a:p>
        </p:txBody>
      </p:sp>
    </p:spTree>
    <p:extLst>
      <p:ext uri="{BB962C8B-B14F-4D97-AF65-F5344CB8AC3E}">
        <p14:creationId xmlns:p14="http://schemas.microsoft.com/office/powerpoint/2010/main" val="2741020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9624"/>
            <a:ext cx="10515600" cy="5048539"/>
          </a:xfrm>
        </p:spPr>
        <p:txBody>
          <a:bodyPr>
            <a:normAutofit/>
          </a:bodyPr>
          <a:lstStyle/>
          <a:p>
            <a:r>
              <a:rPr lang="en-US" dirty="0">
                <a:latin typeface="+mj-lt"/>
              </a:rPr>
              <a:t/>
            </a:r>
            <a:br>
              <a:rPr lang="en-US" dirty="0">
                <a:latin typeface="+mj-lt"/>
              </a:rPr>
            </a:br>
            <a:r>
              <a:rPr lang="en-US" sz="1100" dirty="0" smtClean="0">
                <a:latin typeface="+mj-lt"/>
              </a:rPr>
              <a:t/>
            </a:r>
            <a:br>
              <a:rPr lang="en-US" sz="1100" dirty="0" smtClean="0">
                <a:latin typeface="+mj-lt"/>
              </a:rPr>
            </a:br>
            <a:endParaRPr lang="en-US" sz="1100" dirty="0">
              <a:latin typeface="+mj-lt"/>
            </a:endParaRPr>
          </a:p>
        </p:txBody>
      </p:sp>
      <p:sp>
        <p:nvSpPr>
          <p:cNvPr id="3" name="Content Placeholder 2"/>
          <p:cNvSpPr>
            <a:spLocks noGrp="1"/>
          </p:cNvSpPr>
          <p:nvPr>
            <p:ph idx="1"/>
          </p:nvPr>
        </p:nvSpPr>
        <p:spPr>
          <a:xfrm>
            <a:off x="838200" y="5122718"/>
            <a:ext cx="8388927" cy="1230890"/>
          </a:xfrm>
        </p:spPr>
        <p:txBody>
          <a:bodyPr>
            <a:normAutofit/>
          </a:bodyPr>
          <a:lstStyle/>
          <a:p>
            <a:endParaRPr lang="en-US" b="1" dirty="0" smtClean="0"/>
          </a:p>
          <a:p>
            <a:endParaRPr lang="en-US" dirty="0"/>
          </a:p>
        </p:txBody>
      </p:sp>
      <p:sp>
        <p:nvSpPr>
          <p:cNvPr id="4" name="Rectangle 3"/>
          <p:cNvSpPr/>
          <p:nvPr/>
        </p:nvSpPr>
        <p:spPr>
          <a:xfrm>
            <a:off x="2919846" y="4353168"/>
            <a:ext cx="5953991" cy="1384995"/>
          </a:xfrm>
          <a:prstGeom prst="rect">
            <a:avLst/>
          </a:prstGeom>
        </p:spPr>
        <p:txBody>
          <a:bodyPr wrap="square">
            <a:spAutoFit/>
          </a:bodyPr>
          <a:lstStyle/>
          <a:p>
            <a:pPr algn="ctr"/>
            <a:r>
              <a:rPr lang="en-US" sz="2800" dirty="0">
                <a:latin typeface="+mj-lt"/>
              </a:rPr>
              <a:t>A</a:t>
            </a:r>
            <a:r>
              <a:rPr lang="en-US" sz="2800" dirty="0" smtClean="0">
                <a:latin typeface="+mj-lt"/>
              </a:rPr>
              <a:t> sustainable harvest of turtles benefits all of us – commercial harvesters, </a:t>
            </a:r>
          </a:p>
          <a:p>
            <a:pPr algn="ctr"/>
            <a:r>
              <a:rPr lang="en-US" sz="2800" dirty="0">
                <a:latin typeface="+mj-lt"/>
              </a:rPr>
              <a:t>s</a:t>
            </a:r>
            <a:r>
              <a:rPr lang="en-US" sz="2800" dirty="0" smtClean="0">
                <a:latin typeface="+mj-lt"/>
              </a:rPr>
              <a:t>port trappers, and outdoor enthusiasts</a:t>
            </a:r>
            <a:endParaRPr lang="en-US" sz="2800" dirty="0">
              <a:latin typeface="+mj-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1672" y="689623"/>
            <a:ext cx="4153321" cy="3102011"/>
          </a:xfrm>
          <a:prstGeom prst="rect">
            <a:avLst/>
          </a:prstGeom>
        </p:spPr>
      </p:pic>
      <p:sp>
        <p:nvSpPr>
          <p:cNvPr id="6" name="TextBox 5"/>
          <p:cNvSpPr txBox="1"/>
          <p:nvPr/>
        </p:nvSpPr>
        <p:spPr>
          <a:xfrm>
            <a:off x="4031672" y="3791634"/>
            <a:ext cx="3283527" cy="246221"/>
          </a:xfrm>
          <a:prstGeom prst="rect">
            <a:avLst/>
          </a:prstGeom>
          <a:noFill/>
        </p:spPr>
        <p:txBody>
          <a:bodyPr wrap="square" rtlCol="0">
            <a:spAutoFit/>
          </a:bodyPr>
          <a:lstStyle/>
          <a:p>
            <a:r>
              <a:rPr lang="en-US" sz="1000" dirty="0"/>
              <a:t>Photo by Mark </a:t>
            </a:r>
            <a:r>
              <a:rPr lang="en-US" sz="1000" dirty="0" err="1"/>
              <a:t>Rouw</a:t>
            </a:r>
            <a:endParaRPr lang="en-US" sz="1000" dirty="0"/>
          </a:p>
        </p:txBody>
      </p:sp>
    </p:spTree>
    <p:extLst>
      <p:ext uri="{BB962C8B-B14F-4D97-AF65-F5344CB8AC3E}">
        <p14:creationId xmlns:p14="http://schemas.microsoft.com/office/powerpoint/2010/main" val="1749655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1379"/>
            <a:ext cx="7225145" cy="2087130"/>
          </a:xfrm>
        </p:spPr>
        <p:txBody>
          <a:bodyPr>
            <a:normAutofit fontScale="90000"/>
          </a:bodyPr>
          <a:lstStyle/>
          <a:p>
            <a:r>
              <a:rPr lang="en-US" dirty="0" smtClean="0">
                <a:latin typeface="+mj-lt"/>
              </a:rPr>
              <a:t>Sierra Club supports closing the season between January 1 and July 15, for both commercial and sport trappers</a:t>
            </a:r>
            <a:endParaRPr lang="en-US" dirty="0">
              <a:latin typeface="+mj-lt"/>
            </a:endParaRPr>
          </a:p>
        </p:txBody>
      </p:sp>
      <p:sp>
        <p:nvSpPr>
          <p:cNvPr id="3" name="Content Placeholder 2"/>
          <p:cNvSpPr>
            <a:spLocks noGrp="1"/>
          </p:cNvSpPr>
          <p:nvPr>
            <p:ph idx="1"/>
          </p:nvPr>
        </p:nvSpPr>
        <p:spPr>
          <a:xfrm>
            <a:off x="838200" y="2951018"/>
            <a:ext cx="10573068" cy="3231573"/>
          </a:xfrm>
        </p:spPr>
        <p:txBody>
          <a:bodyPr>
            <a:normAutofit lnSpcReduction="10000"/>
          </a:bodyPr>
          <a:lstStyle/>
          <a:p>
            <a:r>
              <a:rPr lang="en-US" dirty="0" smtClean="0">
                <a:latin typeface="+mj-lt"/>
              </a:rPr>
              <a:t>Closing the season during some of the months the turtles are breeding, to allow the turtles to sustain or increase their populations, while allowing some turtles to be harvested </a:t>
            </a:r>
          </a:p>
          <a:p>
            <a:r>
              <a:rPr lang="en-US" dirty="0" smtClean="0">
                <a:latin typeface="+mj-lt"/>
              </a:rPr>
              <a:t>Funding on-going field studies, </a:t>
            </a:r>
            <a:r>
              <a:rPr lang="en-US" dirty="0">
                <a:latin typeface="+mj-lt"/>
              </a:rPr>
              <a:t>including monitoring </a:t>
            </a:r>
            <a:r>
              <a:rPr lang="en-US" dirty="0" smtClean="0">
                <a:latin typeface="+mj-lt"/>
              </a:rPr>
              <a:t>the </a:t>
            </a:r>
            <a:r>
              <a:rPr lang="en-US" dirty="0">
                <a:latin typeface="+mj-lt"/>
              </a:rPr>
              <a:t>populations </a:t>
            </a:r>
            <a:endParaRPr lang="en-US" dirty="0" smtClean="0">
              <a:latin typeface="+mj-lt"/>
            </a:endParaRPr>
          </a:p>
          <a:p>
            <a:r>
              <a:rPr lang="en-US" dirty="0">
                <a:latin typeface="+mj-lt"/>
              </a:rPr>
              <a:t>Being prepared to close the </a:t>
            </a:r>
            <a:r>
              <a:rPr lang="en-US" dirty="0" smtClean="0">
                <a:latin typeface="+mj-lt"/>
              </a:rPr>
              <a:t>season </a:t>
            </a:r>
            <a:r>
              <a:rPr lang="en-US" dirty="0">
                <a:latin typeface="+mj-lt"/>
              </a:rPr>
              <a:t>or </a:t>
            </a:r>
            <a:r>
              <a:rPr lang="en-US" dirty="0" smtClean="0">
                <a:latin typeface="+mj-lt"/>
              </a:rPr>
              <a:t>to significantly restrict the quantity </a:t>
            </a:r>
            <a:r>
              <a:rPr lang="en-US" dirty="0">
                <a:latin typeface="+mj-lt"/>
              </a:rPr>
              <a:t>of turtles or the pounds of turtles that can be </a:t>
            </a:r>
            <a:r>
              <a:rPr lang="en-US" dirty="0" smtClean="0">
                <a:latin typeface="+mj-lt"/>
              </a:rPr>
              <a:t>harvested, should </a:t>
            </a:r>
            <a:r>
              <a:rPr lang="en-US" dirty="0">
                <a:latin typeface="+mj-lt"/>
              </a:rPr>
              <a:t>studies indicate that a species is </a:t>
            </a:r>
            <a:r>
              <a:rPr lang="en-US" dirty="0" smtClean="0">
                <a:latin typeface="+mj-lt"/>
              </a:rPr>
              <a:t>facing serious population declines</a:t>
            </a:r>
            <a:endParaRPr lang="en-US"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0840" y="284284"/>
            <a:ext cx="3347923" cy="2500480"/>
          </a:xfrm>
          <a:prstGeom prst="rect">
            <a:avLst/>
          </a:prstGeom>
        </p:spPr>
      </p:pic>
      <p:sp>
        <p:nvSpPr>
          <p:cNvPr id="5" name="TextBox 4"/>
          <p:cNvSpPr txBox="1"/>
          <p:nvPr/>
        </p:nvSpPr>
        <p:spPr>
          <a:xfrm>
            <a:off x="7870840" y="2742493"/>
            <a:ext cx="3224463" cy="246221"/>
          </a:xfrm>
          <a:prstGeom prst="rect">
            <a:avLst/>
          </a:prstGeom>
          <a:noFill/>
        </p:spPr>
        <p:txBody>
          <a:bodyPr wrap="square" rtlCol="0">
            <a:spAutoFit/>
          </a:bodyPr>
          <a:lstStyle/>
          <a:p>
            <a:r>
              <a:rPr lang="en-US" sz="1000" dirty="0"/>
              <a:t>Photo by Mark </a:t>
            </a:r>
            <a:r>
              <a:rPr lang="en-US" sz="1000" dirty="0" err="1"/>
              <a:t>Rouw</a:t>
            </a:r>
            <a:endParaRPr lang="en-US" sz="1000" dirty="0"/>
          </a:p>
        </p:txBody>
      </p:sp>
    </p:spTree>
    <p:extLst>
      <p:ext uri="{BB962C8B-B14F-4D97-AF65-F5344CB8AC3E}">
        <p14:creationId xmlns:p14="http://schemas.microsoft.com/office/powerpoint/2010/main" val="308554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646" y="498764"/>
            <a:ext cx="8021782" cy="1007918"/>
          </a:xfrm>
        </p:spPr>
        <p:txBody>
          <a:bodyPr>
            <a:normAutofit/>
          </a:bodyPr>
          <a:lstStyle/>
          <a:p>
            <a:r>
              <a:rPr lang="en-US" dirty="0" smtClean="0">
                <a:latin typeface="+mj-lt"/>
              </a:rPr>
              <a:t> Additionally …</a:t>
            </a:r>
            <a:endParaRPr lang="en-US" dirty="0">
              <a:latin typeface="+mj-lt"/>
            </a:endParaRPr>
          </a:p>
        </p:txBody>
      </p:sp>
      <p:sp>
        <p:nvSpPr>
          <p:cNvPr id="3" name="Content Placeholder 2"/>
          <p:cNvSpPr>
            <a:spLocks noGrp="1"/>
          </p:cNvSpPr>
          <p:nvPr>
            <p:ph idx="1"/>
          </p:nvPr>
        </p:nvSpPr>
        <p:spPr>
          <a:xfrm>
            <a:off x="5226626" y="1423555"/>
            <a:ext cx="6099463" cy="5008418"/>
          </a:xfrm>
        </p:spPr>
        <p:txBody>
          <a:bodyPr>
            <a:normAutofit/>
          </a:bodyPr>
          <a:lstStyle/>
          <a:p>
            <a:r>
              <a:rPr lang="en-US" dirty="0" smtClean="0">
                <a:latin typeface="+mj-lt"/>
              </a:rPr>
              <a:t>Continuing the reporting required from commercial harvesters</a:t>
            </a:r>
          </a:p>
          <a:p>
            <a:r>
              <a:rPr lang="en-US" dirty="0" smtClean="0">
                <a:latin typeface="+mj-lt"/>
              </a:rPr>
              <a:t>Surveying the sport trappers similar to the bow hunter survey  </a:t>
            </a:r>
          </a:p>
          <a:p>
            <a:r>
              <a:rPr lang="en-US" dirty="0">
                <a:latin typeface="+mj-lt"/>
              </a:rPr>
              <a:t>I</a:t>
            </a:r>
            <a:r>
              <a:rPr lang="en-US" dirty="0" smtClean="0">
                <a:latin typeface="+mj-lt"/>
              </a:rPr>
              <a:t>ncreasing the number of streams and lakes where turtles are tested for toxins (such as mercury) to ensure that the meat is safe for human consumption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819" y="1506682"/>
            <a:ext cx="4066213" cy="3049660"/>
          </a:xfrm>
          <a:prstGeom prst="rect">
            <a:avLst/>
          </a:prstGeom>
        </p:spPr>
      </p:pic>
      <p:sp>
        <p:nvSpPr>
          <p:cNvPr id="5" name="TextBox 4"/>
          <p:cNvSpPr txBox="1"/>
          <p:nvPr/>
        </p:nvSpPr>
        <p:spPr>
          <a:xfrm>
            <a:off x="1035819" y="4556342"/>
            <a:ext cx="2130136" cy="246221"/>
          </a:xfrm>
          <a:prstGeom prst="rect">
            <a:avLst/>
          </a:prstGeom>
          <a:noFill/>
        </p:spPr>
        <p:txBody>
          <a:bodyPr wrap="square" rtlCol="0">
            <a:spAutoFit/>
          </a:bodyPr>
          <a:lstStyle/>
          <a:p>
            <a:r>
              <a:rPr lang="en-US" sz="1000" dirty="0" smtClean="0"/>
              <a:t>Photo by Ray Harden</a:t>
            </a:r>
            <a:endParaRPr lang="en-US" sz="1000" dirty="0"/>
          </a:p>
        </p:txBody>
      </p:sp>
    </p:spTree>
    <p:extLst>
      <p:ext uri="{BB962C8B-B14F-4D97-AF65-F5344CB8AC3E}">
        <p14:creationId xmlns:p14="http://schemas.microsoft.com/office/powerpoint/2010/main" val="3112150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463" y="467591"/>
            <a:ext cx="6830292" cy="2168525"/>
          </a:xfrm>
        </p:spPr>
        <p:txBody>
          <a:bodyPr>
            <a:noAutofit/>
          </a:bodyPr>
          <a:lstStyle/>
          <a:p>
            <a:r>
              <a:rPr lang="en-US" sz="3600" dirty="0" smtClean="0">
                <a:latin typeface="+mj-lt"/>
              </a:rPr>
              <a:t>Closing the season January 1 to July 15 protects turtles during the early months of the breeding season</a:t>
            </a:r>
            <a:endParaRPr lang="en-US" sz="3600" dirty="0">
              <a:latin typeface="+mj-lt"/>
            </a:endParaRPr>
          </a:p>
        </p:txBody>
      </p:sp>
      <p:sp>
        <p:nvSpPr>
          <p:cNvPr id="3" name="Content Placeholder 2"/>
          <p:cNvSpPr>
            <a:spLocks noGrp="1"/>
          </p:cNvSpPr>
          <p:nvPr>
            <p:ph idx="1"/>
          </p:nvPr>
        </p:nvSpPr>
        <p:spPr>
          <a:xfrm>
            <a:off x="765463" y="2795154"/>
            <a:ext cx="10735328" cy="3776663"/>
          </a:xfrm>
        </p:spPr>
        <p:txBody>
          <a:bodyPr>
            <a:normAutofit/>
          </a:bodyPr>
          <a:lstStyle/>
          <a:p>
            <a:r>
              <a:rPr lang="en-US" dirty="0" smtClean="0">
                <a:latin typeface="+mj-lt"/>
              </a:rPr>
              <a:t>Snapping turtles breed in April through November </a:t>
            </a:r>
            <a:r>
              <a:rPr lang="en-US" dirty="0">
                <a:latin typeface="+mj-lt"/>
              </a:rPr>
              <a:t>(up to 30 </a:t>
            </a:r>
            <a:r>
              <a:rPr lang="en-US" dirty="0" smtClean="0">
                <a:latin typeface="+mj-lt"/>
              </a:rPr>
              <a:t>eggs per </a:t>
            </a:r>
            <a:r>
              <a:rPr lang="en-US" dirty="0">
                <a:latin typeface="+mj-lt"/>
              </a:rPr>
              <a:t>nest</a:t>
            </a:r>
            <a:r>
              <a:rPr lang="en-US" dirty="0" smtClean="0">
                <a:latin typeface="+mj-lt"/>
              </a:rPr>
              <a:t>). </a:t>
            </a:r>
          </a:p>
          <a:p>
            <a:r>
              <a:rPr lang="en-US" dirty="0" smtClean="0">
                <a:latin typeface="+mj-lt"/>
              </a:rPr>
              <a:t>Painted turtles breed in April and lay their eggs (average of 12 per nest) in May or June.  They also breed in the fall and throughout the summer. </a:t>
            </a:r>
          </a:p>
          <a:p>
            <a:pPr lvl="0"/>
            <a:r>
              <a:rPr lang="en-US" dirty="0" smtClean="0">
                <a:latin typeface="+mj-lt"/>
              </a:rPr>
              <a:t>Smooth softshell turtles breed in April and May and lay their eggs (10 to 30 per nest) in June or early July.   They also breed in the fall.</a:t>
            </a:r>
          </a:p>
          <a:p>
            <a:pPr lvl="0"/>
            <a:r>
              <a:rPr lang="en-US" dirty="0" smtClean="0">
                <a:latin typeface="+mj-lt"/>
              </a:rPr>
              <a:t>Spiny softshell turtles breed in April and May and lay their eggs (12 to 30 eggs per nest) in June or early July.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8883" y="467591"/>
            <a:ext cx="2771749" cy="2070150"/>
          </a:xfrm>
          <a:prstGeom prst="rect">
            <a:avLst/>
          </a:prstGeom>
        </p:spPr>
      </p:pic>
      <p:sp>
        <p:nvSpPr>
          <p:cNvPr id="7" name="TextBox 6"/>
          <p:cNvSpPr txBox="1"/>
          <p:nvPr/>
        </p:nvSpPr>
        <p:spPr>
          <a:xfrm>
            <a:off x="7595755" y="2549825"/>
            <a:ext cx="2670463" cy="246221"/>
          </a:xfrm>
          <a:prstGeom prst="rect">
            <a:avLst/>
          </a:prstGeom>
          <a:noFill/>
        </p:spPr>
        <p:txBody>
          <a:bodyPr wrap="square" rtlCol="0">
            <a:spAutoFit/>
          </a:bodyPr>
          <a:lstStyle/>
          <a:p>
            <a:r>
              <a:rPr lang="en-US" sz="1000" dirty="0"/>
              <a:t>Photo by Mark </a:t>
            </a:r>
            <a:r>
              <a:rPr lang="en-US" sz="1000" dirty="0" err="1"/>
              <a:t>Rouw</a:t>
            </a:r>
            <a:endParaRPr lang="en-US" sz="1000" dirty="0"/>
          </a:p>
        </p:txBody>
      </p:sp>
    </p:spTree>
    <p:extLst>
      <p:ext uri="{BB962C8B-B14F-4D97-AF65-F5344CB8AC3E}">
        <p14:creationId xmlns:p14="http://schemas.microsoft.com/office/powerpoint/2010/main" val="1157886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236" y="1162843"/>
            <a:ext cx="10515600" cy="1325563"/>
          </a:xfrm>
        </p:spPr>
        <p:txBody>
          <a:bodyPr>
            <a:normAutofit fontScale="90000"/>
          </a:bodyPr>
          <a:lstStyle/>
          <a:p>
            <a:r>
              <a:rPr lang="en-US" dirty="0">
                <a:latin typeface="+mj-lt"/>
              </a:rPr>
              <a:t>Adults reach sexual maturity when they are several years old, increasing their risk of being harvested before they have been able to start regenerating their population</a:t>
            </a:r>
            <a:br>
              <a:rPr lang="en-US" dirty="0">
                <a:latin typeface="+mj-lt"/>
              </a:rPr>
            </a:br>
            <a:endParaRPr lang="en-US" dirty="0">
              <a:latin typeface="+mj-lt"/>
            </a:endParaRPr>
          </a:p>
        </p:txBody>
      </p:sp>
      <p:sp>
        <p:nvSpPr>
          <p:cNvPr id="3" name="Content Placeholder 2"/>
          <p:cNvSpPr>
            <a:spLocks noGrp="1"/>
          </p:cNvSpPr>
          <p:nvPr>
            <p:ph idx="1"/>
          </p:nvPr>
        </p:nvSpPr>
        <p:spPr>
          <a:xfrm>
            <a:off x="723901" y="3065318"/>
            <a:ext cx="10515600" cy="2566556"/>
          </a:xfrm>
        </p:spPr>
        <p:txBody>
          <a:bodyPr/>
          <a:lstStyle/>
          <a:p>
            <a:pPr marL="457200" lvl="1" indent="0">
              <a:buNone/>
            </a:pPr>
            <a:r>
              <a:rPr lang="en-US" dirty="0" smtClean="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66470151"/>
              </p:ext>
            </p:extLst>
          </p:nvPr>
        </p:nvGraphicFramePr>
        <p:xfrm>
          <a:off x="1470892" y="3553690"/>
          <a:ext cx="8587508" cy="1839190"/>
        </p:xfrm>
        <a:graphic>
          <a:graphicData uri="http://schemas.openxmlformats.org/drawingml/2006/table">
            <a:tbl>
              <a:tblPr firstRow="1" bandRow="1">
                <a:tableStyleId>{5C22544A-7EE6-4342-B048-85BDC9FD1C3A}</a:tableStyleId>
              </a:tblPr>
              <a:tblGrid>
                <a:gridCol w="2709333"/>
                <a:gridCol w="2709333"/>
                <a:gridCol w="3168842"/>
              </a:tblGrid>
              <a:tr h="367838">
                <a:tc>
                  <a:txBody>
                    <a:bodyPr/>
                    <a:lstStyle/>
                    <a:p>
                      <a:endParaRPr lang="en-US" dirty="0"/>
                    </a:p>
                  </a:txBody>
                  <a:tcPr/>
                </a:tc>
                <a:tc>
                  <a:txBody>
                    <a:bodyPr/>
                    <a:lstStyle/>
                    <a:p>
                      <a:r>
                        <a:rPr lang="en-US" dirty="0" smtClean="0"/>
                        <a:t>Age males</a:t>
                      </a:r>
                      <a:r>
                        <a:rPr lang="en-US" baseline="0" dirty="0" smtClean="0"/>
                        <a:t> reach maturity</a:t>
                      </a:r>
                      <a:endParaRPr lang="en-US" dirty="0"/>
                    </a:p>
                  </a:txBody>
                  <a:tcPr/>
                </a:tc>
                <a:tc>
                  <a:txBody>
                    <a:bodyPr/>
                    <a:lstStyle/>
                    <a:p>
                      <a:r>
                        <a:rPr lang="en-US" dirty="0" smtClean="0"/>
                        <a:t>Age females</a:t>
                      </a:r>
                      <a:r>
                        <a:rPr lang="en-US" baseline="0" dirty="0" smtClean="0"/>
                        <a:t> reach maturity</a:t>
                      </a:r>
                      <a:endParaRPr lang="en-US" dirty="0"/>
                    </a:p>
                  </a:txBody>
                  <a:tcPr/>
                </a:tc>
              </a:tr>
              <a:tr h="367838">
                <a:tc>
                  <a:txBody>
                    <a:bodyPr/>
                    <a:lstStyle/>
                    <a:p>
                      <a:r>
                        <a:rPr lang="en-US" dirty="0" smtClean="0"/>
                        <a:t>snapping turtles </a:t>
                      </a:r>
                      <a:endParaRPr lang="en-US" dirty="0"/>
                    </a:p>
                  </a:txBody>
                  <a:tcPr/>
                </a:tc>
                <a:tc>
                  <a:txBody>
                    <a:bodyPr/>
                    <a:lstStyle/>
                    <a:p>
                      <a:r>
                        <a:rPr lang="en-US" dirty="0" smtClean="0"/>
                        <a:t>4 to 5</a:t>
                      </a:r>
                      <a:endParaRPr lang="en-US" dirty="0"/>
                    </a:p>
                  </a:txBody>
                  <a:tcPr/>
                </a:tc>
                <a:tc>
                  <a:txBody>
                    <a:bodyPr/>
                    <a:lstStyle/>
                    <a:p>
                      <a:r>
                        <a:rPr lang="en-US" dirty="0" smtClean="0"/>
                        <a:t>6 or 7 </a:t>
                      </a:r>
                      <a:endParaRPr lang="en-US" dirty="0"/>
                    </a:p>
                  </a:txBody>
                  <a:tcPr/>
                </a:tc>
              </a:tr>
              <a:tr h="367838">
                <a:tc>
                  <a:txBody>
                    <a:bodyPr/>
                    <a:lstStyle/>
                    <a:p>
                      <a:r>
                        <a:rPr lang="en-US" dirty="0" smtClean="0"/>
                        <a:t>painted turtles </a:t>
                      </a:r>
                      <a:endParaRPr lang="en-US" dirty="0"/>
                    </a:p>
                  </a:txBody>
                  <a:tcPr/>
                </a:tc>
                <a:tc>
                  <a:txBody>
                    <a:bodyPr/>
                    <a:lstStyle/>
                    <a:p>
                      <a:r>
                        <a:rPr lang="en-US" dirty="0" smtClean="0"/>
                        <a:t>2 to 4</a:t>
                      </a:r>
                      <a:endParaRPr lang="en-US" dirty="0"/>
                    </a:p>
                  </a:txBody>
                  <a:tcPr/>
                </a:tc>
                <a:tc>
                  <a:txBody>
                    <a:bodyPr/>
                    <a:lstStyle/>
                    <a:p>
                      <a:r>
                        <a:rPr lang="en-US" dirty="0" smtClean="0"/>
                        <a:t>6 to 10 </a:t>
                      </a:r>
                      <a:endParaRPr lang="en-US" dirty="0"/>
                    </a:p>
                  </a:txBody>
                  <a:tcPr/>
                </a:tc>
              </a:tr>
              <a:tr h="367838">
                <a:tc>
                  <a:txBody>
                    <a:bodyPr/>
                    <a:lstStyle/>
                    <a:p>
                      <a:r>
                        <a:rPr lang="en-US" dirty="0" smtClean="0"/>
                        <a:t>smooth softshell </a:t>
                      </a:r>
                      <a:endParaRPr lang="en-US" dirty="0"/>
                    </a:p>
                  </a:txBody>
                  <a:tcPr/>
                </a:tc>
                <a:tc>
                  <a:txBody>
                    <a:bodyPr/>
                    <a:lstStyle/>
                    <a:p>
                      <a:r>
                        <a:rPr lang="en-US" dirty="0" smtClean="0"/>
                        <a:t>4</a:t>
                      </a:r>
                      <a:endParaRPr lang="en-US" dirty="0"/>
                    </a:p>
                  </a:txBody>
                  <a:tcPr/>
                </a:tc>
                <a:tc>
                  <a:txBody>
                    <a:bodyPr/>
                    <a:lstStyle/>
                    <a:p>
                      <a:r>
                        <a:rPr lang="en-US" dirty="0" smtClean="0"/>
                        <a:t>9</a:t>
                      </a:r>
                      <a:endParaRPr lang="en-US" dirty="0"/>
                    </a:p>
                  </a:txBody>
                  <a:tcPr/>
                </a:tc>
              </a:tr>
              <a:tr h="367838">
                <a:tc>
                  <a:txBody>
                    <a:bodyPr/>
                    <a:lstStyle/>
                    <a:p>
                      <a:r>
                        <a:rPr lang="en-US" dirty="0" smtClean="0"/>
                        <a:t>Spiny softshell </a:t>
                      </a:r>
                      <a:endParaRPr lang="en-US" dirty="0"/>
                    </a:p>
                  </a:txBody>
                  <a:tcPr/>
                </a:tc>
                <a:tc>
                  <a:txBody>
                    <a:bodyPr/>
                    <a:lstStyle/>
                    <a:p>
                      <a:r>
                        <a:rPr lang="en-US" dirty="0" smtClean="0"/>
                        <a:t>4 to 5</a:t>
                      </a:r>
                      <a:endParaRPr lang="en-US" dirty="0"/>
                    </a:p>
                  </a:txBody>
                  <a:tcPr/>
                </a:tc>
                <a:tc>
                  <a:txBody>
                    <a:bodyPr/>
                    <a:lstStyle/>
                    <a:p>
                      <a:r>
                        <a:rPr lang="en-US" dirty="0" smtClean="0"/>
                        <a:t>8 to 10 </a:t>
                      </a:r>
                      <a:endParaRPr lang="en-US" dirty="0"/>
                    </a:p>
                  </a:txBody>
                  <a:tcPr/>
                </a:tc>
              </a:tr>
            </a:tbl>
          </a:graphicData>
        </a:graphic>
      </p:graphicFrame>
    </p:spTree>
    <p:extLst>
      <p:ext uri="{BB962C8B-B14F-4D97-AF65-F5344CB8AC3E}">
        <p14:creationId xmlns:p14="http://schemas.microsoft.com/office/powerpoint/2010/main" val="3592745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1934"/>
            <a:ext cx="7723909" cy="1027257"/>
          </a:xfrm>
        </p:spPr>
        <p:txBody>
          <a:bodyPr>
            <a:normAutofit fontScale="90000"/>
          </a:bodyPr>
          <a:lstStyle/>
          <a:p>
            <a:r>
              <a:rPr lang="en-US" dirty="0" smtClean="0">
                <a:latin typeface="+mj-lt"/>
              </a:rPr>
              <a:t>Turtles face challenges in sustaining their populations</a:t>
            </a:r>
            <a:endParaRPr lang="en-US" dirty="0">
              <a:latin typeface="+mj-lt"/>
            </a:endParaRPr>
          </a:p>
        </p:txBody>
      </p:sp>
      <p:sp>
        <p:nvSpPr>
          <p:cNvPr id="3" name="Content Placeholder 2"/>
          <p:cNvSpPr>
            <a:spLocks noGrp="1"/>
          </p:cNvSpPr>
          <p:nvPr>
            <p:ph idx="1"/>
          </p:nvPr>
        </p:nvSpPr>
        <p:spPr>
          <a:xfrm>
            <a:off x="838200" y="2557607"/>
            <a:ext cx="10647218" cy="3812020"/>
          </a:xfrm>
        </p:spPr>
        <p:txBody>
          <a:bodyPr>
            <a:normAutofit/>
          </a:bodyPr>
          <a:lstStyle/>
          <a:p>
            <a:r>
              <a:rPr lang="en-US" dirty="0">
                <a:latin typeface="+mj-lt"/>
              </a:rPr>
              <a:t>A</a:t>
            </a:r>
            <a:r>
              <a:rPr lang="en-US" dirty="0" smtClean="0">
                <a:latin typeface="+mj-lt"/>
              </a:rPr>
              <a:t> small percentage of young turtles survive into adulthood  </a:t>
            </a:r>
          </a:p>
          <a:p>
            <a:r>
              <a:rPr lang="en-US" dirty="0">
                <a:latin typeface="+mj-lt"/>
              </a:rPr>
              <a:t>N</a:t>
            </a:r>
            <a:r>
              <a:rPr lang="en-US" dirty="0" smtClean="0">
                <a:latin typeface="+mj-lt"/>
              </a:rPr>
              <a:t>est predation from raccoons, dogs, and other mammals</a:t>
            </a:r>
          </a:p>
          <a:p>
            <a:r>
              <a:rPr lang="en-US" dirty="0" smtClean="0">
                <a:latin typeface="+mj-lt"/>
              </a:rPr>
              <a:t>Turtle habitat has been destroyed across the state</a:t>
            </a:r>
          </a:p>
          <a:p>
            <a:r>
              <a:rPr lang="en-US" dirty="0" smtClean="0">
                <a:latin typeface="+mj-lt"/>
              </a:rPr>
              <a:t>Iowa’s polluted waters affect the ability of turtles to survive  </a:t>
            </a:r>
          </a:p>
          <a:p>
            <a:r>
              <a:rPr lang="en-US" dirty="0" smtClean="0">
                <a:latin typeface="+mj-lt"/>
              </a:rPr>
              <a:t>Painted and snapping turtles are killed by automobiles as they move to and from nesting sites</a:t>
            </a:r>
          </a:p>
          <a:p>
            <a:r>
              <a:rPr lang="en-US" dirty="0" smtClean="0">
                <a:latin typeface="+mj-lt"/>
              </a:rPr>
              <a:t>Floods can destroy nests or inundate preferred nesting sites, while drought can dry the wetland habitat that turtles need</a:t>
            </a:r>
            <a:endParaRPr lang="en-US"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3845" y="155863"/>
            <a:ext cx="2923309" cy="2192482"/>
          </a:xfrm>
          <a:prstGeom prst="rect">
            <a:avLst/>
          </a:prstGeom>
        </p:spPr>
      </p:pic>
      <p:sp>
        <p:nvSpPr>
          <p:cNvPr id="5" name="TextBox 4"/>
          <p:cNvSpPr txBox="1"/>
          <p:nvPr/>
        </p:nvSpPr>
        <p:spPr>
          <a:xfrm>
            <a:off x="8253845" y="2329769"/>
            <a:ext cx="2078182" cy="246221"/>
          </a:xfrm>
          <a:prstGeom prst="rect">
            <a:avLst/>
          </a:prstGeom>
          <a:noFill/>
        </p:spPr>
        <p:txBody>
          <a:bodyPr wrap="square" rtlCol="0">
            <a:spAutoFit/>
          </a:bodyPr>
          <a:lstStyle/>
          <a:p>
            <a:r>
              <a:rPr lang="en-US" sz="1000" dirty="0" smtClean="0"/>
              <a:t>Photo by Pam Mackey Taylor </a:t>
            </a:r>
            <a:endParaRPr lang="en-US" sz="1000" dirty="0"/>
          </a:p>
        </p:txBody>
      </p:sp>
    </p:spTree>
    <p:extLst>
      <p:ext uri="{BB962C8B-B14F-4D97-AF65-F5344CB8AC3E}">
        <p14:creationId xmlns:p14="http://schemas.microsoft.com/office/powerpoint/2010/main" val="3059133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j-lt"/>
              </a:rPr>
              <a:t>N</a:t>
            </a:r>
            <a:r>
              <a:rPr lang="en-US" dirty="0" smtClean="0">
                <a:latin typeface="+mj-lt"/>
              </a:rPr>
              <a:t>o one knows the health of the turtle population in each wetland, river, stream, or lake in Iowa </a:t>
            </a:r>
            <a:endParaRPr lang="en-US" dirty="0">
              <a:latin typeface="+mj-lt"/>
            </a:endParaRPr>
          </a:p>
        </p:txBody>
      </p:sp>
      <p:sp>
        <p:nvSpPr>
          <p:cNvPr id="3" name="Content Placeholder 2"/>
          <p:cNvSpPr>
            <a:spLocks noGrp="1"/>
          </p:cNvSpPr>
          <p:nvPr>
            <p:ph idx="1"/>
          </p:nvPr>
        </p:nvSpPr>
        <p:spPr/>
        <p:txBody>
          <a:bodyPr>
            <a:normAutofit/>
          </a:bodyPr>
          <a:lstStyle/>
          <a:p>
            <a:pPr marL="0" indent="0">
              <a:buNone/>
            </a:pPr>
            <a:r>
              <a:rPr lang="en-US" sz="2400" b="1" dirty="0" smtClean="0">
                <a:latin typeface="+mj-lt"/>
              </a:rPr>
              <a:t> </a:t>
            </a:r>
            <a:r>
              <a:rPr lang="en-US" sz="2400" dirty="0" smtClean="0">
                <a:latin typeface="+mj-lt"/>
              </a:rPr>
              <a:t>“There have been no studies to quantify the effects of turtle harvest in Iowa, and some wetlands may be more susceptible to over harvesting than others.  A monitoring initiative should be utilized to track numbers of turtles harvested annually by each licensee in Iowa so that trends can begin to be analyzed.”</a:t>
            </a:r>
            <a:endParaRPr lang="en-US" dirty="0">
              <a:latin typeface="+mj-lt"/>
            </a:endParaRPr>
          </a:p>
          <a:p>
            <a:pPr marL="0" indent="0" algn="r">
              <a:buNone/>
            </a:pPr>
            <a:r>
              <a:rPr lang="en-US" sz="1600" dirty="0" smtClean="0">
                <a:latin typeface="+mj-lt"/>
              </a:rPr>
              <a:t>Jeffrey B. </a:t>
            </a:r>
            <a:r>
              <a:rPr lang="en-US" sz="1600" dirty="0" err="1" smtClean="0">
                <a:latin typeface="+mj-lt"/>
              </a:rPr>
              <a:t>LeClere</a:t>
            </a:r>
            <a:r>
              <a:rPr lang="en-US" sz="1600" dirty="0" smtClean="0">
                <a:latin typeface="+mj-lt"/>
              </a:rPr>
              <a:t>, </a:t>
            </a:r>
            <a:r>
              <a:rPr lang="en-US" sz="1600" u="sng" dirty="0" smtClean="0">
                <a:latin typeface="+mj-lt"/>
              </a:rPr>
              <a:t>A Field Guide to the Amphibians and Reptiles of Iowa</a:t>
            </a:r>
            <a:r>
              <a:rPr lang="en-US" sz="1600" dirty="0" smtClean="0">
                <a:latin typeface="+mj-lt"/>
              </a:rPr>
              <a:t>, </a:t>
            </a:r>
          </a:p>
          <a:p>
            <a:pPr marL="0" indent="0" algn="r">
              <a:buNone/>
            </a:pPr>
            <a:r>
              <a:rPr lang="en-US" sz="1600" dirty="0" smtClean="0">
                <a:latin typeface="+mj-lt"/>
              </a:rPr>
              <a:t>ECO Herpetological Publishing and Distribution, 2013, page 12</a:t>
            </a:r>
          </a:p>
          <a:p>
            <a:endParaRPr lang="en-US" dirty="0" smtClean="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483" y="3369084"/>
            <a:ext cx="3697250" cy="2464834"/>
          </a:xfrm>
          <a:prstGeom prst="rect">
            <a:avLst/>
          </a:prstGeom>
        </p:spPr>
      </p:pic>
      <p:sp>
        <p:nvSpPr>
          <p:cNvPr id="5" name="TextBox 4"/>
          <p:cNvSpPr txBox="1"/>
          <p:nvPr/>
        </p:nvSpPr>
        <p:spPr>
          <a:xfrm>
            <a:off x="1049483" y="5828290"/>
            <a:ext cx="3221182" cy="246221"/>
          </a:xfrm>
          <a:prstGeom prst="rect">
            <a:avLst/>
          </a:prstGeom>
          <a:noFill/>
        </p:spPr>
        <p:txBody>
          <a:bodyPr wrap="square" rtlCol="0">
            <a:spAutoFit/>
          </a:bodyPr>
          <a:lstStyle/>
          <a:p>
            <a:r>
              <a:rPr lang="en-US" sz="1000" dirty="0" smtClean="0"/>
              <a:t>Photo by Ray Harden</a:t>
            </a:r>
            <a:endParaRPr lang="en-US" sz="1000" dirty="0"/>
          </a:p>
        </p:txBody>
      </p:sp>
    </p:spTree>
    <p:extLst>
      <p:ext uri="{BB962C8B-B14F-4D97-AF65-F5344CB8AC3E}">
        <p14:creationId xmlns:p14="http://schemas.microsoft.com/office/powerpoint/2010/main" val="780004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2015 Draft Wildlife Action Plan</a:t>
            </a:r>
            <a:endParaRPr lang="en-US" dirty="0">
              <a:latin typeface="+mj-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2753920"/>
              </p:ext>
            </p:extLst>
          </p:nvPr>
        </p:nvGraphicFramePr>
        <p:xfrm>
          <a:off x="838200" y="1825625"/>
          <a:ext cx="9760527" cy="1854200"/>
        </p:xfrm>
        <a:graphic>
          <a:graphicData uri="http://schemas.openxmlformats.org/drawingml/2006/table">
            <a:tbl>
              <a:tblPr firstRow="1" bandRow="1">
                <a:tableStyleId>{5C22544A-7EE6-4342-B048-85BDC9FD1C3A}</a:tableStyleId>
              </a:tblPr>
              <a:tblGrid>
                <a:gridCol w="1925433"/>
                <a:gridCol w="4032022"/>
                <a:gridCol w="3803072"/>
              </a:tblGrid>
              <a:tr h="370840">
                <a:tc>
                  <a:txBody>
                    <a:bodyPr/>
                    <a:lstStyle/>
                    <a:p>
                      <a:r>
                        <a:rPr lang="en-US" dirty="0" smtClean="0"/>
                        <a:t>Species</a:t>
                      </a:r>
                      <a:endParaRPr lang="en-US" dirty="0"/>
                    </a:p>
                  </a:txBody>
                  <a:tcPr/>
                </a:tc>
                <a:tc>
                  <a:txBody>
                    <a:bodyPr/>
                    <a:lstStyle/>
                    <a:p>
                      <a:r>
                        <a:rPr lang="en-US" dirty="0" smtClean="0"/>
                        <a:t>Reptile</a:t>
                      </a:r>
                      <a:r>
                        <a:rPr lang="en-US" baseline="0" dirty="0" smtClean="0"/>
                        <a:t> of Greatest Conservation Need?</a:t>
                      </a:r>
                      <a:endParaRPr lang="en-US" dirty="0"/>
                    </a:p>
                  </a:txBody>
                  <a:tcPr/>
                </a:tc>
                <a:tc>
                  <a:txBody>
                    <a:bodyPr/>
                    <a:lstStyle/>
                    <a:p>
                      <a:r>
                        <a:rPr lang="en-US" dirty="0" smtClean="0"/>
                        <a:t>State rank</a:t>
                      </a:r>
                      <a:endParaRPr lang="en-US" dirty="0"/>
                    </a:p>
                  </a:txBody>
                  <a:tcPr/>
                </a:tc>
              </a:tr>
              <a:tr h="370840">
                <a:tc>
                  <a:txBody>
                    <a:bodyPr/>
                    <a:lstStyle/>
                    <a:p>
                      <a:r>
                        <a:rPr lang="en-US" dirty="0" smtClean="0"/>
                        <a:t>Snapping turtle</a:t>
                      </a:r>
                      <a:endParaRPr lang="en-US" dirty="0"/>
                    </a:p>
                  </a:txBody>
                  <a:tcPr/>
                </a:tc>
                <a:tc>
                  <a:txBody>
                    <a:bodyPr/>
                    <a:lstStyle/>
                    <a:p>
                      <a:pPr algn="ctr"/>
                      <a:r>
                        <a:rPr lang="en-US" dirty="0" smtClean="0"/>
                        <a:t>Yes</a:t>
                      </a:r>
                      <a:endParaRPr lang="en-US" dirty="0"/>
                    </a:p>
                  </a:txBody>
                  <a:tcPr/>
                </a:tc>
                <a:tc>
                  <a:txBody>
                    <a:bodyPr/>
                    <a:lstStyle/>
                    <a:p>
                      <a:r>
                        <a:rPr lang="en-US" dirty="0" smtClean="0"/>
                        <a:t>S5 - secure</a:t>
                      </a:r>
                      <a:endParaRPr lang="en-US" dirty="0"/>
                    </a:p>
                  </a:txBody>
                  <a:tcPr/>
                </a:tc>
              </a:tr>
              <a:tr h="370840">
                <a:tc>
                  <a:txBody>
                    <a:bodyPr/>
                    <a:lstStyle/>
                    <a:p>
                      <a:r>
                        <a:rPr lang="en-US" dirty="0" smtClean="0"/>
                        <a:t>Smooth softshell</a:t>
                      </a:r>
                      <a:endParaRPr lang="en-US" dirty="0"/>
                    </a:p>
                  </a:txBody>
                  <a:tcPr/>
                </a:tc>
                <a:tc>
                  <a:txBody>
                    <a:bodyPr/>
                    <a:lstStyle/>
                    <a:p>
                      <a:pPr algn="ctr"/>
                      <a:r>
                        <a:rPr lang="en-US" dirty="0" smtClean="0"/>
                        <a:t>yes</a:t>
                      </a:r>
                      <a:endParaRPr lang="en-US" dirty="0"/>
                    </a:p>
                  </a:txBody>
                  <a:tcPr/>
                </a:tc>
                <a:tc>
                  <a:txBody>
                    <a:bodyPr/>
                    <a:lstStyle/>
                    <a:p>
                      <a:r>
                        <a:rPr lang="en-US" dirty="0" smtClean="0"/>
                        <a:t>S4 – apparently secure</a:t>
                      </a:r>
                      <a:endParaRPr lang="en-US" dirty="0"/>
                    </a:p>
                  </a:txBody>
                  <a:tcPr/>
                </a:tc>
              </a:tr>
              <a:tr h="370840">
                <a:tc>
                  <a:txBody>
                    <a:bodyPr/>
                    <a:lstStyle/>
                    <a:p>
                      <a:r>
                        <a:rPr lang="en-US" dirty="0" smtClean="0"/>
                        <a:t>Spiny softshell</a:t>
                      </a:r>
                      <a:endParaRPr lang="en-US" dirty="0"/>
                    </a:p>
                  </a:txBody>
                  <a:tcPr/>
                </a:tc>
                <a:tc>
                  <a:txBody>
                    <a:bodyPr/>
                    <a:lstStyle/>
                    <a:p>
                      <a:pPr algn="ctr"/>
                      <a:r>
                        <a:rPr lang="en-US" dirty="0" smtClean="0"/>
                        <a:t>yes</a:t>
                      </a:r>
                      <a:endParaRPr lang="en-US" dirty="0"/>
                    </a:p>
                  </a:txBody>
                  <a:tcPr/>
                </a:tc>
                <a:tc>
                  <a:txBody>
                    <a:bodyPr/>
                    <a:lstStyle/>
                    <a:p>
                      <a:r>
                        <a:rPr lang="en-US" dirty="0" smtClean="0"/>
                        <a:t>SNR – conservation status not ranked</a:t>
                      </a:r>
                      <a:endParaRPr lang="en-US" dirty="0"/>
                    </a:p>
                  </a:txBody>
                  <a:tcPr/>
                </a:tc>
              </a:tr>
              <a:tr h="370840">
                <a:tc>
                  <a:txBody>
                    <a:bodyPr/>
                    <a:lstStyle/>
                    <a:p>
                      <a:r>
                        <a:rPr lang="en-US" dirty="0" smtClean="0"/>
                        <a:t>Painted turtle</a:t>
                      </a:r>
                      <a:endParaRPr lang="en-US" dirty="0"/>
                    </a:p>
                  </a:txBody>
                  <a:tcPr/>
                </a:tc>
                <a:tc>
                  <a:txBody>
                    <a:bodyPr/>
                    <a:lstStyle/>
                    <a:p>
                      <a:pPr algn="ctr"/>
                      <a:r>
                        <a:rPr lang="en-US" dirty="0" smtClean="0"/>
                        <a:t>no</a:t>
                      </a:r>
                      <a:endParaRPr lang="en-US" dirty="0"/>
                    </a:p>
                  </a:txBody>
                  <a:tcPr/>
                </a:tc>
                <a:tc>
                  <a:txBody>
                    <a:bodyPr/>
                    <a:lstStyle/>
                    <a:p>
                      <a:r>
                        <a:rPr lang="en-US" dirty="0" smtClean="0"/>
                        <a:t>S5 – secure</a:t>
                      </a:r>
                      <a:endParaRPr lang="en-US" dirty="0"/>
                    </a:p>
                  </a:txBody>
                  <a:tcPr/>
                </a:tc>
              </a:tr>
            </a:tbl>
          </a:graphicData>
        </a:graphic>
      </p:graphicFrame>
      <p:sp>
        <p:nvSpPr>
          <p:cNvPr id="3" name="TextBox 2"/>
          <p:cNvSpPr txBox="1"/>
          <p:nvPr/>
        </p:nvSpPr>
        <p:spPr>
          <a:xfrm>
            <a:off x="4509655" y="4675909"/>
            <a:ext cx="184731" cy="369332"/>
          </a:xfrm>
          <a:prstGeom prst="rect">
            <a:avLst/>
          </a:prstGeom>
          <a:noFill/>
        </p:spPr>
        <p:txBody>
          <a:bodyPr wrap="none" rtlCol="0">
            <a:spAutoFit/>
          </a:bodyPr>
          <a:lstStyle/>
          <a:p>
            <a:endParaRPr lang="en-US" dirty="0"/>
          </a:p>
        </p:txBody>
      </p:sp>
      <p:sp>
        <p:nvSpPr>
          <p:cNvPr id="5" name="TextBox 4"/>
          <p:cNvSpPr txBox="1"/>
          <p:nvPr/>
        </p:nvSpPr>
        <p:spPr>
          <a:xfrm>
            <a:off x="3190009" y="4260273"/>
            <a:ext cx="5455227" cy="1454727"/>
          </a:xfrm>
          <a:prstGeom prst="rect">
            <a:avLst/>
          </a:prstGeom>
          <a:noFill/>
        </p:spPr>
        <p:txBody>
          <a:bodyPr wrap="square" rtlCol="0">
            <a:spAutoFit/>
          </a:bodyPr>
          <a:lstStyle/>
          <a:p>
            <a:endParaRPr lang="en-US" dirty="0"/>
          </a:p>
        </p:txBody>
      </p:sp>
      <p:sp>
        <p:nvSpPr>
          <p:cNvPr id="6" name="TextBox 5"/>
          <p:cNvSpPr txBox="1"/>
          <p:nvPr/>
        </p:nvSpPr>
        <p:spPr>
          <a:xfrm>
            <a:off x="2930236" y="4353791"/>
            <a:ext cx="5392882" cy="923330"/>
          </a:xfrm>
          <a:prstGeom prst="rect">
            <a:avLst/>
          </a:prstGeom>
          <a:noFill/>
        </p:spPr>
        <p:txBody>
          <a:bodyPr wrap="square" rtlCol="0">
            <a:spAutoFit/>
          </a:bodyPr>
          <a:lstStyle/>
          <a:p>
            <a:r>
              <a:rPr lang="en-US" dirty="0" smtClean="0"/>
              <a:t>Reptiles of Greatest Conservation Need are </a:t>
            </a:r>
            <a:r>
              <a:rPr lang="en-US" dirty="0"/>
              <a:t>those </a:t>
            </a:r>
            <a:r>
              <a:rPr lang="en-US" dirty="0" smtClean="0"/>
              <a:t>that have </a:t>
            </a:r>
            <a:r>
              <a:rPr lang="en-US" dirty="0"/>
              <a:t>low </a:t>
            </a:r>
            <a:r>
              <a:rPr lang="en-US" dirty="0" smtClean="0"/>
              <a:t>and or </a:t>
            </a:r>
            <a:r>
              <a:rPr lang="en-US" dirty="0"/>
              <a:t>declining populations and are in need of conservation </a:t>
            </a:r>
            <a:r>
              <a:rPr lang="en-US" dirty="0" smtClean="0"/>
              <a:t>action.</a:t>
            </a:r>
            <a:endParaRPr lang="en-US" dirty="0"/>
          </a:p>
        </p:txBody>
      </p:sp>
    </p:spTree>
    <p:extLst>
      <p:ext uri="{BB962C8B-B14F-4D97-AF65-F5344CB8AC3E}">
        <p14:creationId xmlns:p14="http://schemas.microsoft.com/office/powerpoint/2010/main" val="3137265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978</TotalTime>
  <Words>1099</Words>
  <Application>Microsoft Office PowerPoint</Application>
  <PresentationFormat>Widescreen</PresentationFormat>
  <Paragraphs>117</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Policy on Iowa’s Turtle Harvest</vt:lpstr>
      <vt:lpstr>Sierra Club believes the current year-round harvest of turtles is unsustainable</vt:lpstr>
      <vt:lpstr>Sierra Club supports closing the season between January 1 and July 15, for both commercial and sport trappers</vt:lpstr>
      <vt:lpstr> Additionally …</vt:lpstr>
      <vt:lpstr>Closing the season January 1 to July 15 protects turtles during the early months of the breeding season</vt:lpstr>
      <vt:lpstr>Adults reach sexual maturity when they are several years old, increasing their risk of being harvested before they have been able to start regenerating their population </vt:lpstr>
      <vt:lpstr>Turtles face challenges in sustaining their populations</vt:lpstr>
      <vt:lpstr>No one knows the health of the turtle population in each wetland, river, stream, or lake in Iowa </vt:lpstr>
      <vt:lpstr>2015 Draft Wildlife Action Plan</vt:lpstr>
      <vt:lpstr>The snapping turtle is showing signs of over-harvest</vt:lpstr>
      <vt:lpstr>DNR Staff noted in the 2015 Preclearance Form for the Notice of Intended Action on a Turtle Season:</vt:lpstr>
      <vt:lpstr>Findings from “Iowa’s Commercial Turtle Harvest” by Gritters et al, Iowa DNR</vt:lpstr>
      <vt:lpstr>The number of commercial turtle harvesters has increased  between 1972 and 2012</vt:lpstr>
      <vt:lpstr>Total pounds harvested has increased significantly</vt:lpstr>
      <vt:lpstr>Commercial harvest of snapping turtle has increased substantially</vt:lpstr>
      <vt:lpstr>At the same time the average number of pounds of snapping turtle per harvester is decreasing</vt:lpstr>
      <vt:lpstr>Softshell turtle harvest increased rapidly until 2001, followed by downward harvests for 8 years  “Decreases such as these are concerning when harvest removes the reproductively viable adults which causes a reduction in reproductive ability and thus sustainability.” </vt:lpstr>
      <vt:lpstr>Average pounds of softshell turtles commercially harvested are declining precipitously </vt:lpstr>
      <vt:lpstr>Total pounds of painted turtles commercially harvested is increasing</vt:lpstr>
      <vt:lpstr>Average pounds of painted turtle is declining </vt:lpstr>
      <vt:lpstr>One can only conclude that unchecked harvest can lead to extirpation</vt:lpstr>
      <vt:lpstr>Even sport trappers can have a devastating effect on turtle populations</vt:lpstr>
      <vt:lpstr>Sierra Club members are noticing the decline in turtles and are concerned</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dc:creator>
  <cp:lastModifiedBy>pam</cp:lastModifiedBy>
  <cp:revision>83</cp:revision>
  <cp:lastPrinted>2015-09-18T15:48:50Z</cp:lastPrinted>
  <dcterms:created xsi:type="dcterms:W3CDTF">2015-09-03T14:49:37Z</dcterms:created>
  <dcterms:modified xsi:type="dcterms:W3CDTF">2015-09-18T15:49:46Z</dcterms:modified>
</cp:coreProperties>
</file>