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21"/>
  </p:notesMasterIdLst>
  <p:handoutMasterIdLst>
    <p:handoutMasterId r:id="rId22"/>
  </p:handoutMasterIdLst>
  <p:sldIdLst>
    <p:sldId id="256" r:id="rId3"/>
    <p:sldId id="260" r:id="rId4"/>
    <p:sldId id="259" r:id="rId5"/>
    <p:sldId id="258" r:id="rId6"/>
    <p:sldId id="276" r:id="rId7"/>
    <p:sldId id="264" r:id="rId8"/>
    <p:sldId id="261" r:id="rId9"/>
    <p:sldId id="275" r:id="rId10"/>
    <p:sldId id="285" r:id="rId11"/>
    <p:sldId id="286" r:id="rId12"/>
    <p:sldId id="277" r:id="rId13"/>
    <p:sldId id="265" r:id="rId14"/>
    <p:sldId id="266" r:id="rId15"/>
    <p:sldId id="267" r:id="rId16"/>
    <p:sldId id="268" r:id="rId17"/>
    <p:sldId id="269" r:id="rId18"/>
    <p:sldId id="271" r:id="rId19"/>
    <p:sldId id="272" r:id="rId20"/>
  </p:sldIdLst>
  <p:sldSz cx="9144000" cy="6858000" type="screen4x3"/>
  <p:notesSz cx="6858000" cy="9239250"/>
  <p:embeddedFontLst>
    <p:embeddedFont>
      <p:font typeface="Lato" panose="020F0502020204030203"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ato Black" panose="020B0604020202020204" charset="0"/>
      <p:bold r:id="rId31"/>
      <p:boldItalic r:id="rId32"/>
    </p:embeddedFont>
    <p:embeddedFont>
      <p:font typeface="Merriweather"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Smedick\Desktop\Coal%20Generation%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Maryland Coal Generation (MWh)</c:v>
          </c:tx>
          <c:spPr>
            <a:ln w="28575" cap="rnd">
              <a:solidFill>
                <a:schemeClr val="accent1"/>
              </a:solidFill>
              <a:round/>
            </a:ln>
            <a:effectLst/>
          </c:spPr>
          <c:marker>
            <c:symbol val="none"/>
          </c:marker>
          <c:cat>
            <c:numRef>
              <c:f>Sheet1!$A$12:$A$18</c:f>
              <c:numCache>
                <c:formatCode>General</c:formatCode>
                <c:ptCount val="7"/>
                <c:pt idx="0">
                  <c:v>2011</c:v>
                </c:pt>
                <c:pt idx="1">
                  <c:v>2012</c:v>
                </c:pt>
                <c:pt idx="2">
                  <c:v>2013</c:v>
                </c:pt>
                <c:pt idx="3">
                  <c:v>2014</c:v>
                </c:pt>
                <c:pt idx="4">
                  <c:v>2015</c:v>
                </c:pt>
                <c:pt idx="5">
                  <c:v>2016</c:v>
                </c:pt>
                <c:pt idx="6">
                  <c:v>2017</c:v>
                </c:pt>
              </c:numCache>
            </c:numRef>
          </c:cat>
          <c:val>
            <c:numRef>
              <c:f>Sheet1!$B$12:$B$18</c:f>
              <c:numCache>
                <c:formatCode>#,##0</c:formatCode>
                <c:ptCount val="7"/>
                <c:pt idx="0">
                  <c:v>21003409</c:v>
                </c:pt>
                <c:pt idx="1">
                  <c:v>16213373</c:v>
                </c:pt>
                <c:pt idx="2">
                  <c:v>15608348</c:v>
                </c:pt>
                <c:pt idx="3">
                  <c:v>17619575</c:v>
                </c:pt>
                <c:pt idx="4">
                  <c:v>13974017</c:v>
                </c:pt>
                <c:pt idx="5">
                  <c:v>14031911</c:v>
                </c:pt>
                <c:pt idx="6">
                  <c:v>8475488</c:v>
                </c:pt>
              </c:numCache>
            </c:numRef>
          </c:val>
          <c:smooth val="0"/>
          <c:extLst xmlns:c16r2="http://schemas.microsoft.com/office/drawing/2015/06/chart">
            <c:ext xmlns:c16="http://schemas.microsoft.com/office/drawing/2014/chart" uri="{C3380CC4-5D6E-409C-BE32-E72D297353CC}">
              <c16:uniqueId val="{00000000-0F0B-4FA1-A120-B187369F53CE}"/>
            </c:ext>
          </c:extLst>
        </c:ser>
        <c:dLbls>
          <c:showLegendKey val="0"/>
          <c:showVal val="0"/>
          <c:showCatName val="0"/>
          <c:showSerName val="0"/>
          <c:showPercent val="0"/>
          <c:showBubbleSize val="0"/>
        </c:dLbls>
        <c:smooth val="0"/>
        <c:axId val="415866480"/>
        <c:axId val="415877360"/>
      </c:lineChart>
      <c:catAx>
        <c:axId val="41586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877360"/>
        <c:crosses val="autoZero"/>
        <c:auto val="1"/>
        <c:lblAlgn val="ctr"/>
        <c:lblOffset val="100"/>
        <c:noMultiLvlLbl val="0"/>
      </c:catAx>
      <c:valAx>
        <c:axId val="415877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866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151ECCF8-4AB4-4394-8E79-1427913A5C8C}" type="datetimeFigureOut">
              <a:rPr lang="en-US" smtClean="0"/>
              <a:t>10/8/2019</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36E06361-9787-4C0B-BB87-48DCA8143AF0}" type="slidenum">
              <a:rPr lang="en-US" smtClean="0"/>
              <a:t>‹#›</a:t>
            </a:fld>
            <a:endParaRPr lang="en-US"/>
          </a:p>
        </p:txBody>
      </p:sp>
    </p:spTree>
    <p:extLst>
      <p:ext uri="{BB962C8B-B14F-4D97-AF65-F5344CB8AC3E}">
        <p14:creationId xmlns:p14="http://schemas.microsoft.com/office/powerpoint/2010/main" val="383487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1378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4ac8deba0f_0_20: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4ac8deba0f_0_20: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eee46c03_0_212: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7eee46c03_0_212: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07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73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03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ac8deba0f_2_7: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ac8deba0f_2_7: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3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7cc3008f8_0_18: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7cc3008f8_0_18: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66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ac8deba0f_2_34: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4ac8deba0f_2_34: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48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ac8deba0f_0_103: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ac8deba0f_0_103: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87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ac8deba0f_0_91: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ac8deba0f_0_91: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Tree>
    <p:extLst>
      <p:ext uri="{BB962C8B-B14F-4D97-AF65-F5344CB8AC3E}">
        <p14:creationId xmlns:p14="http://schemas.microsoft.com/office/powerpoint/2010/main" val="18384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ac8deba0f_0_72: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ac8deba0f_0_72: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48816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ac8deba0f_0_103: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ac8deba0f_0_103: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50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7cc3008f8_0_30: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7cc3008f8_0_30: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93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ac8deba0f_0_126: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ac8deba0f_0_126: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chemeClr val="dk1"/>
              </a:buClr>
              <a:buSzPts val="1400"/>
              <a:buFont typeface="Merriweather"/>
              <a:buChar char="○"/>
            </a:pPr>
            <a:endParaRPr sz="1400" dirty="0">
              <a:solidFill>
                <a:schemeClr val="dk1"/>
              </a:solidFill>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18038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ac8deba0f_0_126: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ac8deba0f_0_126: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chemeClr val="dk1"/>
              </a:buClr>
              <a:buSzPts val="1400"/>
              <a:buFont typeface="Merriweather"/>
              <a:buChar char="○"/>
            </a:pPr>
            <a:endParaRPr sz="1400" dirty="0">
              <a:solidFill>
                <a:schemeClr val="dk1"/>
              </a:solidFill>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47519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7eee46c03_0_206:notes"/>
          <p:cNvSpPr txBox="1">
            <a:spLocks noGrp="1"/>
          </p:cNvSpPr>
          <p:nvPr>
            <p:ph type="body" idx="1"/>
          </p:nvPr>
        </p:nvSpPr>
        <p:spPr>
          <a:xfrm>
            <a:off x="685800" y="4388645"/>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37eee46c03_0_206:notes"/>
          <p:cNvSpPr>
            <a:spLocks noGrp="1" noRot="1" noChangeAspect="1"/>
          </p:cNvSpPr>
          <p:nvPr>
            <p:ph type="sldImg" idx="2"/>
          </p:nvPr>
        </p:nvSpPr>
        <p:spPr>
          <a:xfrm>
            <a:off x="1119188" y="693738"/>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25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cxnSp>
        <p:nvCxnSpPr>
          <p:cNvPr id="8" name="Google Shape;8;p2"/>
          <p:cNvCxnSpPr/>
          <p:nvPr/>
        </p:nvCxnSpPr>
        <p:spPr>
          <a:xfrm>
            <a:off x="-7056" y="6825148"/>
            <a:ext cx="9158100" cy="0"/>
          </a:xfrm>
          <a:prstGeom prst="straightConnector1">
            <a:avLst/>
          </a:prstGeom>
          <a:noFill/>
          <a:ln w="76200" cap="flat" cmpd="sng">
            <a:solidFill>
              <a:srgbClr val="00B5E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 FOOTER">
  <p:cSld name="CUSTOM_1">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OTER OPTION 1">
  <p:cSld name="TITLE_2">
    <p:spTree>
      <p:nvGrpSpPr>
        <p:cNvPr id="1" name="Shape 9"/>
        <p:cNvGrpSpPr/>
        <p:nvPr/>
      </p:nvGrpSpPr>
      <p:grpSpPr>
        <a:xfrm>
          <a:off x="0" y="0"/>
          <a:ext cx="0" cy="0"/>
          <a:chOff x="0" y="0"/>
          <a:chExt cx="0" cy="0"/>
        </a:xfrm>
      </p:grpSpPr>
      <p:sp>
        <p:nvSpPr>
          <p:cNvPr id="10" name="Google Shape;10;p3"/>
          <p:cNvSpPr/>
          <p:nvPr/>
        </p:nvSpPr>
        <p:spPr>
          <a:xfrm>
            <a:off x="-15650" y="6485433"/>
            <a:ext cx="9184500" cy="387900"/>
          </a:xfrm>
          <a:prstGeom prst="rect">
            <a:avLst/>
          </a:prstGeom>
          <a:solidFill>
            <a:srgbClr val="00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
          <p:cNvSpPr txBox="1"/>
          <p:nvPr/>
        </p:nvSpPr>
        <p:spPr>
          <a:xfrm>
            <a:off x="194433" y="6524533"/>
            <a:ext cx="74784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latin typeface="Lato"/>
                <a:ea typeface="Lato"/>
                <a:cs typeface="Lato"/>
                <a:sym typeface="Lato"/>
              </a:rPr>
              <a:t>Maryland Community Transition Away from Coal|  Page </a:t>
            </a:r>
            <a:fld id="{00000000-1234-1234-1234-123412341234}" type="slidenum">
              <a:rPr lang="en-US" sz="900">
                <a:latin typeface="Lato"/>
                <a:ea typeface="Lato"/>
                <a:cs typeface="Lato"/>
                <a:sym typeface="Lato"/>
              </a:rPr>
              <a:t>‹#›</a:t>
            </a:fld>
            <a:endParaRPr sz="900">
              <a:latin typeface="Lato"/>
              <a:ea typeface="Lato"/>
              <a:cs typeface="Lato"/>
              <a:sym typeface="Lato"/>
            </a:endParaRPr>
          </a:p>
        </p:txBody>
      </p:sp>
      <p:pic>
        <p:nvPicPr>
          <p:cNvPr id="12" name="Google Shape;12;p3"/>
          <p:cNvPicPr preferRelativeResize="0"/>
          <p:nvPr/>
        </p:nvPicPr>
        <p:blipFill>
          <a:blip r:embed="rId2">
            <a:alphaModFix/>
          </a:blip>
          <a:stretch>
            <a:fillRect/>
          </a:stretch>
        </p:blipFill>
        <p:spPr>
          <a:xfrm>
            <a:off x="8446270" y="6556112"/>
            <a:ext cx="524399" cy="1912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OTER - OPTION 2">
  <p:cSld name="CUSTOM">
    <p:spTree>
      <p:nvGrpSpPr>
        <p:cNvPr id="1" name="Shape 13"/>
        <p:cNvGrpSpPr/>
        <p:nvPr/>
      </p:nvGrpSpPr>
      <p:grpSpPr>
        <a:xfrm>
          <a:off x="0" y="0"/>
          <a:ext cx="0" cy="0"/>
          <a:chOff x="0" y="0"/>
          <a:chExt cx="0" cy="0"/>
        </a:xfrm>
      </p:grpSpPr>
      <p:cxnSp>
        <p:nvCxnSpPr>
          <p:cNvPr id="14" name="Google Shape;14;p4"/>
          <p:cNvCxnSpPr/>
          <p:nvPr/>
        </p:nvCxnSpPr>
        <p:spPr>
          <a:xfrm>
            <a:off x="-7056" y="6821378"/>
            <a:ext cx="9158100" cy="0"/>
          </a:xfrm>
          <a:prstGeom prst="straightConnector1">
            <a:avLst/>
          </a:prstGeom>
          <a:noFill/>
          <a:ln w="76200" cap="flat" cmpd="sng">
            <a:solidFill>
              <a:srgbClr val="00B5E2"/>
            </a:solidFill>
            <a:prstDash val="solid"/>
            <a:round/>
            <a:headEnd type="none" w="med" len="med"/>
            <a:tailEnd type="none" w="med" len="med"/>
          </a:ln>
        </p:spPr>
      </p:cxnSp>
      <p:sp>
        <p:nvSpPr>
          <p:cNvPr id="15" name="Google Shape;15;p4"/>
          <p:cNvSpPr txBox="1"/>
          <p:nvPr/>
        </p:nvSpPr>
        <p:spPr>
          <a:xfrm>
            <a:off x="206149" y="6468900"/>
            <a:ext cx="87189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latin typeface="Lato"/>
                <a:ea typeface="Lato"/>
                <a:cs typeface="Lato"/>
                <a:sym typeface="Lato"/>
              </a:rPr>
              <a:t>Presentation Title  | Proprietary &amp; Confidential |  Page </a:t>
            </a:r>
            <a:fld id="{00000000-1234-1234-1234-123412341234}" type="slidenum">
              <a:rPr lang="en-US" sz="900">
                <a:latin typeface="Lato"/>
                <a:ea typeface="Lato"/>
                <a:cs typeface="Lato"/>
                <a:sym typeface="Lato"/>
              </a:rPr>
              <a:t>‹#›</a:t>
            </a:fld>
            <a:endParaRPr sz="900">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 FOOTER">
  <p:cSld name="CUSTOM_1">
    <p:spTree>
      <p:nvGrpSpPr>
        <p:cNvPr id="1" name="Shape 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 name="Google Shape;19;p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 name="Google Shape;25;p7"/>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7"/>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cxnSp>
        <p:nvCxnSpPr>
          <p:cNvPr id="33" name="Google Shape;33;p9"/>
          <p:cNvCxnSpPr/>
          <p:nvPr/>
        </p:nvCxnSpPr>
        <p:spPr>
          <a:xfrm>
            <a:off x="-7056" y="6825148"/>
            <a:ext cx="9158100" cy="0"/>
          </a:xfrm>
          <a:prstGeom prst="straightConnector1">
            <a:avLst/>
          </a:prstGeom>
          <a:noFill/>
          <a:ln w="76200" cap="flat" cmpd="sng">
            <a:solidFill>
              <a:srgbClr val="00B5E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OTER OPTION 1">
  <p:cSld name="TITLE_2">
    <p:spTree>
      <p:nvGrpSpPr>
        <p:cNvPr id="1" name="Shape 34"/>
        <p:cNvGrpSpPr/>
        <p:nvPr/>
      </p:nvGrpSpPr>
      <p:grpSpPr>
        <a:xfrm>
          <a:off x="0" y="0"/>
          <a:ext cx="0" cy="0"/>
          <a:chOff x="0" y="0"/>
          <a:chExt cx="0" cy="0"/>
        </a:xfrm>
      </p:grpSpPr>
      <p:sp>
        <p:nvSpPr>
          <p:cNvPr id="35" name="Google Shape;35;p10"/>
          <p:cNvSpPr/>
          <p:nvPr/>
        </p:nvSpPr>
        <p:spPr>
          <a:xfrm>
            <a:off x="-15650" y="6485433"/>
            <a:ext cx="9184500" cy="387900"/>
          </a:xfrm>
          <a:prstGeom prst="rect">
            <a:avLst/>
          </a:prstGeom>
          <a:solidFill>
            <a:srgbClr val="00B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0"/>
          <p:cNvSpPr txBox="1"/>
          <p:nvPr/>
        </p:nvSpPr>
        <p:spPr>
          <a:xfrm>
            <a:off x="194433" y="6524533"/>
            <a:ext cx="74784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latin typeface="Lato"/>
                <a:ea typeface="Lato"/>
                <a:cs typeface="Lato"/>
                <a:sym typeface="Lato"/>
              </a:rPr>
              <a:t>Maryland Community Transition Away From Coal  |  Page </a:t>
            </a:r>
            <a:fld id="{00000000-1234-1234-1234-123412341234}" type="slidenum">
              <a:rPr lang="en-US" sz="900">
                <a:latin typeface="Lato"/>
                <a:ea typeface="Lato"/>
                <a:cs typeface="Lato"/>
                <a:sym typeface="Lato"/>
              </a:rPr>
              <a:t>‹#›</a:t>
            </a:fld>
            <a:endParaRPr sz="900">
              <a:latin typeface="Lato"/>
              <a:ea typeface="Lato"/>
              <a:cs typeface="Lato"/>
              <a:sym typeface="Lato"/>
            </a:endParaRPr>
          </a:p>
        </p:txBody>
      </p:sp>
      <p:pic>
        <p:nvPicPr>
          <p:cNvPr id="37" name="Google Shape;37;p10"/>
          <p:cNvPicPr preferRelativeResize="0"/>
          <p:nvPr/>
        </p:nvPicPr>
        <p:blipFill>
          <a:blip r:embed="rId2">
            <a:alphaModFix/>
          </a:blip>
          <a:stretch>
            <a:fillRect/>
          </a:stretch>
        </p:blipFill>
        <p:spPr>
          <a:xfrm>
            <a:off x="8446270" y="6556112"/>
            <a:ext cx="524399" cy="1912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OTER - OPTION 2">
  <p:cSld name="CUSTOM">
    <p:spTree>
      <p:nvGrpSpPr>
        <p:cNvPr id="1" name="Shape 38"/>
        <p:cNvGrpSpPr/>
        <p:nvPr/>
      </p:nvGrpSpPr>
      <p:grpSpPr>
        <a:xfrm>
          <a:off x="0" y="0"/>
          <a:ext cx="0" cy="0"/>
          <a:chOff x="0" y="0"/>
          <a:chExt cx="0" cy="0"/>
        </a:xfrm>
      </p:grpSpPr>
      <p:cxnSp>
        <p:nvCxnSpPr>
          <p:cNvPr id="39" name="Google Shape;39;p11"/>
          <p:cNvCxnSpPr/>
          <p:nvPr/>
        </p:nvCxnSpPr>
        <p:spPr>
          <a:xfrm>
            <a:off x="-7056" y="6821378"/>
            <a:ext cx="9158100" cy="0"/>
          </a:xfrm>
          <a:prstGeom prst="straightConnector1">
            <a:avLst/>
          </a:prstGeom>
          <a:noFill/>
          <a:ln w="76200" cap="flat" cmpd="sng">
            <a:solidFill>
              <a:srgbClr val="00B5E2"/>
            </a:solidFill>
            <a:prstDash val="solid"/>
            <a:round/>
            <a:headEnd type="none" w="med" len="med"/>
            <a:tailEnd type="none" w="med" len="med"/>
          </a:ln>
        </p:spPr>
      </p:cxnSp>
      <p:sp>
        <p:nvSpPr>
          <p:cNvPr id="40" name="Google Shape;40;p11"/>
          <p:cNvSpPr txBox="1"/>
          <p:nvPr/>
        </p:nvSpPr>
        <p:spPr>
          <a:xfrm>
            <a:off x="206149" y="6468900"/>
            <a:ext cx="87189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latin typeface="Lato"/>
                <a:ea typeface="Lato"/>
                <a:cs typeface="Lato"/>
                <a:sym typeface="Lato"/>
              </a:rPr>
              <a:t>Presentation Title  | Proprietary &amp; Confidential |  Page </a:t>
            </a:r>
            <a:fld id="{00000000-1234-1234-1234-123412341234}" type="slidenum">
              <a:rPr lang="en-US" sz="900">
                <a:latin typeface="Lato"/>
                <a:ea typeface="Lato"/>
                <a:cs typeface="Lato"/>
                <a:sym typeface="Lato"/>
              </a:rPr>
              <a:t>‹#›</a:t>
            </a:fld>
            <a:endParaRPr sz="900">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206147" y="6391641"/>
            <a:ext cx="3695700" cy="320100"/>
          </a:xfrm>
          <a:prstGeom prst="rect">
            <a:avLst/>
          </a:prstGeom>
          <a:noFill/>
          <a:ln>
            <a:noFill/>
          </a:ln>
        </p:spPr>
        <p:txBody>
          <a:bodyPr spcFirstLastPara="1" wrap="square" lIns="91425" tIns="91425" rIns="91425" bIns="91425" anchor="ctr" anchorCtr="0">
            <a:noAutofit/>
          </a:bodyPr>
          <a:lstStyle>
            <a:lvl1pPr lvl="0" algn="l" rtl="0">
              <a:buNone/>
              <a:defRPr sz="900">
                <a:latin typeface="Lato"/>
                <a:ea typeface="Lato"/>
                <a:cs typeface="Lato"/>
                <a:sym typeface="Lato"/>
              </a:defRPr>
            </a:lvl1pPr>
            <a:lvl2pPr lvl="1" algn="l" rtl="0">
              <a:buNone/>
              <a:defRPr sz="900">
                <a:latin typeface="Lato"/>
                <a:ea typeface="Lato"/>
                <a:cs typeface="Lato"/>
                <a:sym typeface="Lato"/>
              </a:defRPr>
            </a:lvl2pPr>
            <a:lvl3pPr lvl="2" algn="l" rtl="0">
              <a:buNone/>
              <a:defRPr sz="900">
                <a:latin typeface="Lato"/>
                <a:ea typeface="Lato"/>
                <a:cs typeface="Lato"/>
                <a:sym typeface="Lato"/>
              </a:defRPr>
            </a:lvl3pPr>
            <a:lvl4pPr lvl="3" algn="l" rtl="0">
              <a:buNone/>
              <a:defRPr sz="900">
                <a:latin typeface="Lato"/>
                <a:ea typeface="Lato"/>
                <a:cs typeface="Lato"/>
                <a:sym typeface="Lato"/>
              </a:defRPr>
            </a:lvl4pPr>
            <a:lvl5pPr lvl="4" algn="l" rtl="0">
              <a:buNone/>
              <a:defRPr sz="900">
                <a:latin typeface="Lato"/>
                <a:ea typeface="Lato"/>
                <a:cs typeface="Lato"/>
                <a:sym typeface="Lato"/>
              </a:defRPr>
            </a:lvl5pPr>
            <a:lvl6pPr lvl="5" algn="l" rtl="0">
              <a:buNone/>
              <a:defRPr sz="900">
                <a:latin typeface="Lato"/>
                <a:ea typeface="Lato"/>
                <a:cs typeface="Lato"/>
                <a:sym typeface="Lato"/>
              </a:defRPr>
            </a:lvl6pPr>
            <a:lvl7pPr lvl="6" algn="l" rtl="0">
              <a:buNone/>
              <a:defRPr sz="900">
                <a:latin typeface="Lato"/>
                <a:ea typeface="Lato"/>
                <a:cs typeface="Lato"/>
                <a:sym typeface="Lato"/>
              </a:defRPr>
            </a:lvl7pPr>
            <a:lvl8pPr lvl="7" algn="l" rtl="0">
              <a:buNone/>
              <a:defRPr sz="900">
                <a:latin typeface="Lato"/>
                <a:ea typeface="Lato"/>
                <a:cs typeface="Lato"/>
                <a:sym typeface="Lato"/>
              </a:defRPr>
            </a:lvl8pPr>
            <a:lvl9pPr lvl="8" algn="l" rtl="0">
              <a:buNone/>
              <a:defRPr sz="900">
                <a:latin typeface="Lato"/>
                <a:ea typeface="Lato"/>
                <a:cs typeface="Lato"/>
                <a:sym typeface="Lato"/>
              </a:defRPr>
            </a:lvl9pPr>
          </a:lstStyle>
          <a:p>
            <a:pPr marL="0" lvl="0" indent="0" algn="l" rtl="0">
              <a:spcBef>
                <a:spcPts val="0"/>
              </a:spcBef>
              <a:spcAft>
                <a:spcPts val="0"/>
              </a:spcAft>
              <a:buNone/>
            </a:pPr>
            <a:r>
              <a:rPr lang="en-US"/>
              <a:t>Presentation Title  | Page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sldNum" idx="12"/>
          </p:nvPr>
        </p:nvSpPr>
        <p:spPr>
          <a:xfrm>
            <a:off x="206147" y="6391641"/>
            <a:ext cx="3695700" cy="320100"/>
          </a:xfrm>
          <a:prstGeom prst="rect">
            <a:avLst/>
          </a:prstGeom>
          <a:noFill/>
          <a:ln>
            <a:noFill/>
          </a:ln>
        </p:spPr>
        <p:txBody>
          <a:bodyPr spcFirstLastPara="1" wrap="square" lIns="91425" tIns="91425" rIns="91425" bIns="91425" anchor="ctr" anchorCtr="0">
            <a:noAutofit/>
          </a:bodyPr>
          <a:lstStyle>
            <a:lvl1pPr lvl="0" algn="l" rtl="0">
              <a:buNone/>
              <a:defRPr sz="900">
                <a:latin typeface="Lato"/>
                <a:ea typeface="Lato"/>
                <a:cs typeface="Lato"/>
                <a:sym typeface="Lato"/>
              </a:defRPr>
            </a:lvl1pPr>
            <a:lvl2pPr lvl="1" algn="l" rtl="0">
              <a:buNone/>
              <a:defRPr sz="900">
                <a:latin typeface="Lato"/>
                <a:ea typeface="Lato"/>
                <a:cs typeface="Lato"/>
                <a:sym typeface="Lato"/>
              </a:defRPr>
            </a:lvl2pPr>
            <a:lvl3pPr lvl="2" algn="l" rtl="0">
              <a:buNone/>
              <a:defRPr sz="900">
                <a:latin typeface="Lato"/>
                <a:ea typeface="Lato"/>
                <a:cs typeface="Lato"/>
                <a:sym typeface="Lato"/>
              </a:defRPr>
            </a:lvl3pPr>
            <a:lvl4pPr lvl="3" algn="l" rtl="0">
              <a:buNone/>
              <a:defRPr sz="900">
                <a:latin typeface="Lato"/>
                <a:ea typeface="Lato"/>
                <a:cs typeface="Lato"/>
                <a:sym typeface="Lato"/>
              </a:defRPr>
            </a:lvl4pPr>
            <a:lvl5pPr lvl="4" algn="l" rtl="0">
              <a:buNone/>
              <a:defRPr sz="900">
                <a:latin typeface="Lato"/>
                <a:ea typeface="Lato"/>
                <a:cs typeface="Lato"/>
                <a:sym typeface="Lato"/>
              </a:defRPr>
            </a:lvl5pPr>
            <a:lvl6pPr lvl="5" algn="l" rtl="0">
              <a:buNone/>
              <a:defRPr sz="900">
                <a:latin typeface="Lato"/>
                <a:ea typeface="Lato"/>
                <a:cs typeface="Lato"/>
                <a:sym typeface="Lato"/>
              </a:defRPr>
            </a:lvl6pPr>
            <a:lvl7pPr lvl="6" algn="l" rtl="0">
              <a:buNone/>
              <a:defRPr sz="900">
                <a:latin typeface="Lato"/>
                <a:ea typeface="Lato"/>
                <a:cs typeface="Lato"/>
                <a:sym typeface="Lato"/>
              </a:defRPr>
            </a:lvl7pPr>
            <a:lvl8pPr lvl="7" algn="l" rtl="0">
              <a:buNone/>
              <a:defRPr sz="900">
                <a:latin typeface="Lato"/>
                <a:ea typeface="Lato"/>
                <a:cs typeface="Lato"/>
                <a:sym typeface="Lato"/>
              </a:defRPr>
            </a:lvl8pPr>
            <a:lvl9pPr lvl="8" algn="l" rtl="0">
              <a:buNone/>
              <a:defRPr sz="900">
                <a:latin typeface="Lato"/>
                <a:ea typeface="Lato"/>
                <a:cs typeface="Lato"/>
                <a:sym typeface="Lato"/>
              </a:defRPr>
            </a:lvl9pPr>
          </a:lstStyle>
          <a:p>
            <a:pPr marL="0" lvl="0" indent="0" algn="l" rtl="0">
              <a:spcBef>
                <a:spcPts val="0"/>
              </a:spcBef>
              <a:spcAft>
                <a:spcPts val="0"/>
              </a:spcAft>
              <a:buNone/>
            </a:pPr>
            <a:r>
              <a:rPr lang="en-US"/>
              <a:t>Presentation Title  | Page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tt.dernoga@mdsierr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94375" y="1047575"/>
            <a:ext cx="7846500" cy="123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400"/>
              <a:buFont typeface="Calibri"/>
              <a:buNone/>
            </a:pPr>
            <a:r>
              <a:rPr lang="en-US" sz="3000" b="1">
                <a:solidFill>
                  <a:schemeClr val="dk1"/>
                </a:solidFill>
                <a:latin typeface="Lato"/>
                <a:ea typeface="Lato"/>
                <a:cs typeface="Lato"/>
                <a:sym typeface="Lato"/>
              </a:rPr>
              <a:t>Maryland Community Transition </a:t>
            </a:r>
            <a:endParaRPr sz="3000" b="1">
              <a:solidFill>
                <a:schemeClr val="dk1"/>
              </a:solidFill>
              <a:latin typeface="Lato"/>
              <a:ea typeface="Lato"/>
              <a:cs typeface="Lato"/>
              <a:sym typeface="Lato"/>
            </a:endParaRPr>
          </a:p>
          <a:p>
            <a:pPr marL="0" lvl="0" indent="0" algn="ctr" rtl="0">
              <a:spcBef>
                <a:spcPts val="0"/>
              </a:spcBef>
              <a:spcAft>
                <a:spcPts val="0"/>
              </a:spcAft>
              <a:buClr>
                <a:schemeClr val="dk1"/>
              </a:buClr>
              <a:buSzPts val="4400"/>
              <a:buFont typeface="Calibri"/>
              <a:buNone/>
            </a:pPr>
            <a:r>
              <a:rPr lang="en-US" sz="3000" b="1">
                <a:solidFill>
                  <a:schemeClr val="dk1"/>
                </a:solidFill>
                <a:latin typeface="Lato"/>
                <a:ea typeface="Lato"/>
                <a:cs typeface="Lato"/>
                <a:sym typeface="Lato"/>
              </a:rPr>
              <a:t>Beyond Coal</a:t>
            </a:r>
            <a:endParaRPr sz="3000" b="1">
              <a:solidFill>
                <a:schemeClr val="dk1"/>
              </a:solidFill>
              <a:latin typeface="Lato"/>
              <a:ea typeface="Lato"/>
              <a:cs typeface="Lato"/>
              <a:sym typeface="Lato"/>
            </a:endParaRPr>
          </a:p>
          <a:p>
            <a:pPr marL="0" lvl="0" indent="0" algn="l" rtl="0">
              <a:spcBef>
                <a:spcPts val="0"/>
              </a:spcBef>
              <a:spcAft>
                <a:spcPts val="0"/>
              </a:spcAft>
              <a:buNone/>
            </a:pPr>
            <a:endParaRPr sz="3000">
              <a:latin typeface="Lato Black"/>
              <a:ea typeface="Lato Black"/>
              <a:cs typeface="Lato Black"/>
              <a:sym typeface="Lato Black"/>
            </a:endParaRPr>
          </a:p>
        </p:txBody>
      </p:sp>
      <p:sp>
        <p:nvSpPr>
          <p:cNvPr id="47" name="Google Shape;47;p13"/>
          <p:cNvSpPr txBox="1"/>
          <p:nvPr/>
        </p:nvSpPr>
        <p:spPr>
          <a:xfrm>
            <a:off x="3201600" y="5879125"/>
            <a:ext cx="2740800" cy="45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latin typeface="Lato"/>
              <a:ea typeface="Lato"/>
              <a:cs typeface="Lato"/>
              <a:sym typeface="Lato"/>
            </a:endParaRPr>
          </a:p>
        </p:txBody>
      </p:sp>
      <p:pic>
        <p:nvPicPr>
          <p:cNvPr id="48" name="Google Shape;48;p13"/>
          <p:cNvPicPr preferRelativeResize="0"/>
          <p:nvPr/>
        </p:nvPicPr>
        <p:blipFill>
          <a:blip r:embed="rId3">
            <a:alphaModFix/>
          </a:blip>
          <a:stretch>
            <a:fillRect/>
          </a:stretch>
        </p:blipFill>
        <p:spPr>
          <a:xfrm>
            <a:off x="8276275" y="6329417"/>
            <a:ext cx="658003" cy="239924"/>
          </a:xfrm>
          <a:prstGeom prst="rect">
            <a:avLst/>
          </a:prstGeom>
          <a:noFill/>
          <a:ln>
            <a:noFill/>
          </a:ln>
        </p:spPr>
      </p:pic>
      <p:pic>
        <p:nvPicPr>
          <p:cNvPr id="49" name="Google Shape;49;p13" descr="SC Logo_Vert Web Green.png"/>
          <p:cNvPicPr preferRelativeResize="0"/>
          <p:nvPr/>
        </p:nvPicPr>
        <p:blipFill rotWithShape="1">
          <a:blip r:embed="rId4">
            <a:alphaModFix/>
          </a:blip>
          <a:srcRect/>
          <a:stretch/>
        </p:blipFill>
        <p:spPr>
          <a:xfrm>
            <a:off x="3571936" y="2138325"/>
            <a:ext cx="2000128" cy="31241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57200" y="268941"/>
            <a:ext cx="8534400" cy="5979459"/>
          </a:xfrm>
          <a:prstGeom prst="rect">
            <a:avLst/>
          </a:prstGeom>
        </p:spPr>
      </p:pic>
    </p:spTree>
    <p:extLst>
      <p:ext uri="{BB962C8B-B14F-4D97-AF65-F5344CB8AC3E}">
        <p14:creationId xmlns:p14="http://schemas.microsoft.com/office/powerpoint/2010/main" val="228444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26" y="394447"/>
            <a:ext cx="5125415" cy="383854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692590" y="457201"/>
            <a:ext cx="3263153" cy="5863144"/>
          </a:xfrm>
          <a:prstGeom prst="rect">
            <a:avLst/>
          </a:prstGeom>
          <a:noFill/>
        </p:spPr>
        <p:txBody>
          <a:bodyPr wrap="square" rtlCol="0">
            <a:spAutoFit/>
          </a:bodyPr>
          <a:lstStyle/>
          <a:p>
            <a:pPr marL="285750" indent="-285750">
              <a:buFont typeface="Arial" panose="020B0604020202020204" pitchFamily="34" charset="0"/>
              <a:buChar char="•"/>
            </a:pPr>
            <a:r>
              <a:rPr lang="en-US" sz="1900" b="1" dirty="0" smtClean="0"/>
              <a:t>Plans for offshore wind farms off Maryland’s coast. </a:t>
            </a:r>
          </a:p>
          <a:p>
            <a:pPr marL="285750" indent="-285750">
              <a:buFont typeface="Arial" panose="020B0604020202020204" pitchFamily="34" charset="0"/>
              <a:buChar char="•"/>
            </a:pPr>
            <a:endParaRPr lang="en-US" sz="1900" b="1" dirty="0" smtClean="0"/>
          </a:p>
          <a:p>
            <a:pPr marL="285750" indent="-285750">
              <a:buFont typeface="Arial" panose="020B0604020202020204" pitchFamily="34" charset="0"/>
              <a:buChar char="•"/>
            </a:pPr>
            <a:r>
              <a:rPr lang="en-US" sz="1900" b="1" dirty="0" smtClean="0"/>
              <a:t>On July 23</a:t>
            </a:r>
            <a:r>
              <a:rPr lang="en-US" sz="1900" b="1" baseline="30000" dirty="0" smtClean="0"/>
              <a:t>rd</a:t>
            </a:r>
            <a:r>
              <a:rPr lang="en-US" sz="1900" b="1" dirty="0" smtClean="0"/>
              <a:t>, 2019, it was announced that an offshore wind company would construct turbines at Sparrows Point in Baltimore County, site of former Bethlehem Steel plant. </a:t>
            </a:r>
          </a:p>
          <a:p>
            <a:pPr marL="285750" indent="-285750">
              <a:buFont typeface="Arial" panose="020B0604020202020204" pitchFamily="34" charset="0"/>
              <a:buChar char="•"/>
            </a:pPr>
            <a:endParaRPr lang="en-US" sz="1900" b="1" dirty="0" smtClean="0"/>
          </a:p>
          <a:p>
            <a:pPr marL="285750" indent="-285750">
              <a:buFont typeface="Arial" panose="020B0604020202020204" pitchFamily="34" charset="0"/>
              <a:buChar char="•"/>
            </a:pPr>
            <a:r>
              <a:rPr lang="en-US" sz="1900" b="1" dirty="0" smtClean="0"/>
              <a:t>Project will create 1,400 jobs, more than 900 in construction and nearly 500 during operation. This is from an 120 MW offshore wind farm!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4986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57200" y="1904999"/>
            <a:ext cx="8229600" cy="5105400"/>
          </a:xfrm>
          <a:prstGeom prst="rect">
            <a:avLst/>
          </a:prstGeom>
          <a:noFill/>
          <a:ln>
            <a:noFill/>
          </a:ln>
        </p:spPr>
        <p:txBody>
          <a:bodyPr spcFirstLastPara="1" wrap="square" lIns="91425" tIns="45700" rIns="91425" bIns="45700" anchor="t" anchorCtr="0">
            <a:noAutofit/>
          </a:bodyPr>
          <a:lstStyle/>
          <a:p>
            <a:pPr marL="742950" lvl="1" indent="-323850" algn="l" rtl="0">
              <a:lnSpc>
                <a:spcPct val="115000"/>
              </a:lnSpc>
              <a:spcBef>
                <a:spcPts val="0"/>
              </a:spcBef>
              <a:spcAft>
                <a:spcPts val="0"/>
              </a:spcAft>
              <a:buClr>
                <a:srgbClr val="222222"/>
              </a:buClr>
              <a:buSzPts val="3000"/>
              <a:buFont typeface="Merriweather"/>
              <a:buChar char="–"/>
            </a:pPr>
            <a:r>
              <a:rPr lang="en-US" sz="3000" dirty="0" smtClean="0">
                <a:solidFill>
                  <a:srgbClr val="222222"/>
                </a:solidFill>
                <a:latin typeface="Merriweather"/>
                <a:ea typeface="Merriweather"/>
                <a:cs typeface="Merriweather"/>
                <a:sym typeface="Merriweather"/>
              </a:rPr>
              <a:t>By </a:t>
            </a:r>
            <a:r>
              <a:rPr lang="en-US" sz="3000" dirty="0">
                <a:solidFill>
                  <a:srgbClr val="222222"/>
                </a:solidFill>
                <a:latin typeface="Merriweather"/>
                <a:ea typeface="Merriweather"/>
                <a:cs typeface="Merriweather"/>
                <a:sym typeface="Merriweather"/>
              </a:rPr>
              <a:t>2020, secure an enforceable commitment, to </a:t>
            </a:r>
            <a:r>
              <a:rPr lang="en-US" sz="3000" dirty="0" smtClean="0">
                <a:solidFill>
                  <a:srgbClr val="222222"/>
                </a:solidFill>
                <a:latin typeface="Merriweather"/>
                <a:ea typeface="Merriweather"/>
                <a:cs typeface="Merriweather"/>
                <a:sym typeface="Merriweather"/>
              </a:rPr>
              <a:t>retire Maryland’s coal-fired </a:t>
            </a:r>
            <a:r>
              <a:rPr lang="en-US" sz="3000" dirty="0">
                <a:solidFill>
                  <a:srgbClr val="222222"/>
                </a:solidFill>
                <a:latin typeface="Merriweather"/>
                <a:ea typeface="Merriweather"/>
                <a:cs typeface="Merriweather"/>
                <a:sym typeface="Merriweather"/>
              </a:rPr>
              <a:t>power plants </a:t>
            </a:r>
            <a:r>
              <a:rPr lang="en-US" sz="3000" dirty="0" smtClean="0">
                <a:solidFill>
                  <a:srgbClr val="222222"/>
                </a:solidFill>
                <a:latin typeface="Merriweather"/>
                <a:ea typeface="Merriweather"/>
                <a:cs typeface="Merriweather"/>
                <a:sym typeface="Merriweather"/>
              </a:rPr>
              <a:t>by 2025.</a:t>
            </a:r>
          </a:p>
          <a:p>
            <a:pPr marL="419100" lvl="1" algn="l" rtl="0">
              <a:lnSpc>
                <a:spcPct val="115000"/>
              </a:lnSpc>
              <a:spcBef>
                <a:spcPts val="0"/>
              </a:spcBef>
              <a:spcAft>
                <a:spcPts val="0"/>
              </a:spcAft>
              <a:buClr>
                <a:srgbClr val="222222"/>
              </a:buClr>
              <a:buSzPts val="3000"/>
            </a:pPr>
            <a:endParaRPr sz="3000" dirty="0">
              <a:solidFill>
                <a:srgbClr val="222222"/>
              </a:solidFill>
              <a:latin typeface="Merriweather"/>
              <a:ea typeface="Merriweather"/>
              <a:cs typeface="Merriweather"/>
              <a:sym typeface="Merriweather"/>
            </a:endParaRPr>
          </a:p>
          <a:p>
            <a:pPr marL="742950" lvl="1" indent="-323850" algn="l" rtl="0">
              <a:lnSpc>
                <a:spcPct val="115000"/>
              </a:lnSpc>
              <a:spcBef>
                <a:spcPts val="0"/>
              </a:spcBef>
              <a:spcAft>
                <a:spcPts val="0"/>
              </a:spcAft>
              <a:buClr>
                <a:srgbClr val="222222"/>
              </a:buClr>
              <a:buSzPts val="3000"/>
              <a:buFont typeface="Merriweather"/>
              <a:buChar char="–"/>
            </a:pPr>
            <a:r>
              <a:rPr lang="en-US" sz="3000" dirty="0">
                <a:solidFill>
                  <a:srgbClr val="222222"/>
                </a:solidFill>
                <a:latin typeface="Merriweather"/>
                <a:ea typeface="Merriweather"/>
                <a:cs typeface="Merriweather"/>
                <a:sym typeface="Merriweather"/>
              </a:rPr>
              <a:t>Secure just transition and protections for impacted communities </a:t>
            </a:r>
            <a:r>
              <a:rPr lang="en-US" sz="3000" dirty="0" smtClean="0">
                <a:solidFill>
                  <a:srgbClr val="222222"/>
                </a:solidFill>
                <a:latin typeface="Merriweather"/>
                <a:ea typeface="Merriweather"/>
                <a:cs typeface="Merriweather"/>
                <a:sym typeface="Merriweather"/>
              </a:rPr>
              <a:t>and workers. </a:t>
            </a:r>
            <a:endParaRPr sz="3000" dirty="0">
              <a:solidFill>
                <a:srgbClr val="222222"/>
              </a:solidFill>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2400" dirty="0">
              <a:solidFill>
                <a:srgbClr val="222222"/>
              </a:solidFill>
              <a:latin typeface="Merriweather"/>
              <a:ea typeface="Merriweather"/>
              <a:cs typeface="Merriweather"/>
              <a:sym typeface="Merriweather"/>
            </a:endParaRPr>
          </a:p>
          <a:p>
            <a:pPr marL="0" marR="0" lvl="0" indent="0" algn="l" rtl="0">
              <a:lnSpc>
                <a:spcPct val="80000"/>
              </a:lnSpc>
              <a:spcBef>
                <a:spcPts val="400"/>
              </a:spcBef>
              <a:spcAft>
                <a:spcPts val="0"/>
              </a:spcAft>
              <a:buNone/>
            </a:pPr>
            <a:endParaRPr sz="2400" dirty="0">
              <a:latin typeface="Merriweather"/>
              <a:ea typeface="Merriweather"/>
              <a:cs typeface="Merriweather"/>
              <a:sym typeface="Merriweather"/>
            </a:endParaRPr>
          </a:p>
        </p:txBody>
      </p:sp>
      <p:sp>
        <p:nvSpPr>
          <p:cNvPr id="127" name="Google Shape;127;p22"/>
          <p:cNvSpPr txBox="1"/>
          <p:nvPr/>
        </p:nvSpPr>
        <p:spPr>
          <a:xfrm>
            <a:off x="107576" y="381000"/>
            <a:ext cx="8730424"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3800" dirty="0" smtClean="0">
                <a:solidFill>
                  <a:schemeClr val="dk1"/>
                </a:solidFill>
                <a:latin typeface="Lato"/>
                <a:ea typeface="Lato"/>
                <a:cs typeface="Lato"/>
                <a:sym typeface="Lato"/>
              </a:rPr>
              <a:t>Goals and Vision: Community Transition</a:t>
            </a:r>
            <a:endParaRPr sz="3800" i="0" u="none" strike="noStrike" cap="none" dirty="0">
              <a:solidFill>
                <a:schemeClr val="dk1"/>
              </a:solidFill>
              <a:latin typeface="Lato"/>
              <a:ea typeface="Lato"/>
              <a:cs typeface="Lato"/>
              <a:sym typeface="Lato"/>
            </a:endParaRPr>
          </a:p>
        </p:txBody>
      </p:sp>
      <p:cxnSp>
        <p:nvCxnSpPr>
          <p:cNvPr id="128" name="Google Shape;128;p22"/>
          <p:cNvCxnSpPr/>
          <p:nvPr/>
        </p:nvCxnSpPr>
        <p:spPr>
          <a:xfrm>
            <a:off x="2770129" y="1493933"/>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body" idx="1"/>
          </p:nvPr>
        </p:nvSpPr>
        <p:spPr>
          <a:xfrm>
            <a:off x="457200" y="1676399"/>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400"/>
              </a:spcBef>
              <a:spcAft>
                <a:spcPts val="0"/>
              </a:spcAft>
              <a:buClr>
                <a:schemeClr val="dk1"/>
              </a:buClr>
              <a:buSzPts val="2000"/>
              <a:buFont typeface="Merriweather"/>
              <a:buChar char="•"/>
            </a:pPr>
            <a:r>
              <a:rPr lang="en-US" sz="2400" i="0" u="none" strike="noStrike" cap="none" dirty="0">
                <a:solidFill>
                  <a:schemeClr val="dk1"/>
                </a:solidFill>
                <a:latin typeface="Merriweather"/>
                <a:ea typeface="Merriweather"/>
                <a:cs typeface="Merriweather"/>
                <a:sym typeface="Merriweather"/>
              </a:rPr>
              <a:t>Together, the Sierra Club believes we must ensure</a:t>
            </a:r>
            <a:r>
              <a:rPr lang="en-US" sz="2400" i="0" u="none" strike="noStrike" cap="none" dirty="0" smtClean="0">
                <a:solidFill>
                  <a:schemeClr val="dk1"/>
                </a:solidFill>
                <a:latin typeface="Merriweather"/>
                <a:ea typeface="Merriweather"/>
                <a:cs typeface="Merriweather"/>
                <a:sym typeface="Merriweather"/>
              </a:rPr>
              <a:t>:</a:t>
            </a:r>
          </a:p>
          <a:p>
            <a:pPr marR="0" lvl="0" algn="l" rtl="0">
              <a:lnSpc>
                <a:spcPct val="80000"/>
              </a:lnSpc>
              <a:spcBef>
                <a:spcPts val="400"/>
              </a:spcBef>
              <a:spcAft>
                <a:spcPts val="0"/>
              </a:spcAft>
              <a:buClr>
                <a:schemeClr val="dk1"/>
              </a:buClr>
              <a:buSzPts val="2000"/>
            </a:pPr>
            <a:endParaRPr sz="2400" dirty="0">
              <a:latin typeface="Merriweather"/>
              <a:ea typeface="Merriweather"/>
              <a:cs typeface="Merriweather"/>
              <a:sym typeface="Merriweather"/>
            </a:endParaRPr>
          </a:p>
          <a:p>
            <a:pPr marL="742950" marR="0" lvl="1" indent="-317500" algn="l" rtl="0">
              <a:lnSpc>
                <a:spcPct val="80000"/>
              </a:lnSpc>
              <a:spcBef>
                <a:spcPts val="300"/>
              </a:spcBef>
              <a:spcAft>
                <a:spcPts val="0"/>
              </a:spcAft>
              <a:buClr>
                <a:schemeClr val="dk1"/>
              </a:buClr>
              <a:buSzPts val="2000"/>
              <a:buFont typeface="Merriweather"/>
              <a:buChar char="–"/>
            </a:pPr>
            <a:r>
              <a:rPr lang="en-US" sz="2400" i="0" u="none" strike="noStrike" cap="none" dirty="0">
                <a:solidFill>
                  <a:schemeClr val="dk1"/>
                </a:solidFill>
                <a:latin typeface="Merriweather"/>
                <a:ea typeface="Merriweather"/>
                <a:cs typeface="Merriweather"/>
                <a:sym typeface="Merriweather"/>
              </a:rPr>
              <a:t>Workers and communities affected by the phasing out of fossil fuels are treated fairly and justly, particularly given the burdens they have borne; </a:t>
            </a:r>
            <a:endParaRPr lang="en-US" sz="2400" i="0" u="none" strike="noStrike" cap="none" dirty="0" smtClean="0">
              <a:solidFill>
                <a:schemeClr val="dk1"/>
              </a:solidFill>
              <a:latin typeface="Merriweather"/>
              <a:ea typeface="Merriweather"/>
              <a:cs typeface="Merriweather"/>
              <a:sym typeface="Merriweather"/>
            </a:endParaRPr>
          </a:p>
          <a:p>
            <a:pPr marL="742950" marR="0" lvl="1" indent="-317500" algn="l" rtl="0">
              <a:lnSpc>
                <a:spcPct val="80000"/>
              </a:lnSpc>
              <a:spcBef>
                <a:spcPts val="300"/>
              </a:spcBef>
              <a:spcAft>
                <a:spcPts val="0"/>
              </a:spcAft>
              <a:buClr>
                <a:schemeClr val="dk1"/>
              </a:buClr>
              <a:buSzPts val="2000"/>
              <a:buFont typeface="Merriweather"/>
              <a:buChar char="–"/>
            </a:pPr>
            <a:endParaRPr sz="2400" dirty="0">
              <a:latin typeface="Merriweather"/>
              <a:ea typeface="Merriweather"/>
              <a:cs typeface="Merriweather"/>
              <a:sym typeface="Merriweather"/>
            </a:endParaRPr>
          </a:p>
          <a:p>
            <a:pPr marL="742950" marR="0" lvl="1" indent="-317500" algn="l" rtl="0">
              <a:lnSpc>
                <a:spcPct val="80000"/>
              </a:lnSpc>
              <a:spcBef>
                <a:spcPts val="304"/>
              </a:spcBef>
              <a:spcAft>
                <a:spcPts val="0"/>
              </a:spcAft>
              <a:buClr>
                <a:schemeClr val="dk1"/>
              </a:buClr>
              <a:buSzPts val="2000"/>
              <a:buFont typeface="Merriweather"/>
              <a:buChar char="–"/>
            </a:pPr>
            <a:r>
              <a:rPr lang="en-US" sz="2400" i="0" u="none" strike="noStrike" cap="none" dirty="0">
                <a:solidFill>
                  <a:schemeClr val="dk1"/>
                </a:solidFill>
                <a:latin typeface="Merriweather"/>
                <a:ea typeface="Merriweather"/>
                <a:cs typeface="Merriweather"/>
                <a:sym typeface="Merriweather"/>
              </a:rPr>
              <a:t>The jobs created by climate action programs and policies are quality, family-sustaining jobs; </a:t>
            </a:r>
            <a:endParaRPr lang="en-US" sz="2400" i="0" u="none" strike="noStrike" cap="none" dirty="0" smtClean="0">
              <a:solidFill>
                <a:schemeClr val="dk1"/>
              </a:solidFill>
              <a:latin typeface="Merriweather"/>
              <a:ea typeface="Merriweather"/>
              <a:cs typeface="Merriweather"/>
              <a:sym typeface="Merriweather"/>
            </a:endParaRPr>
          </a:p>
          <a:p>
            <a:pPr marL="425450" marR="0" lvl="1" algn="l" rtl="0">
              <a:lnSpc>
                <a:spcPct val="80000"/>
              </a:lnSpc>
              <a:spcBef>
                <a:spcPts val="304"/>
              </a:spcBef>
              <a:spcAft>
                <a:spcPts val="0"/>
              </a:spcAft>
              <a:buClr>
                <a:schemeClr val="dk1"/>
              </a:buClr>
              <a:buSzPts val="2000"/>
            </a:pPr>
            <a:endParaRPr sz="2400" dirty="0">
              <a:latin typeface="Merriweather"/>
              <a:ea typeface="Merriweather"/>
              <a:cs typeface="Merriweather"/>
              <a:sym typeface="Merriweather"/>
            </a:endParaRPr>
          </a:p>
          <a:p>
            <a:pPr marL="742950" marR="0" lvl="1" indent="-316357" algn="l" rtl="0">
              <a:lnSpc>
                <a:spcPct val="80000"/>
              </a:lnSpc>
              <a:spcBef>
                <a:spcPts val="304"/>
              </a:spcBef>
              <a:spcAft>
                <a:spcPts val="0"/>
              </a:spcAft>
              <a:buClr>
                <a:schemeClr val="dk1"/>
              </a:buClr>
              <a:buSzPts val="2000"/>
              <a:buFont typeface="Merriweather"/>
              <a:buChar char="–"/>
            </a:pPr>
            <a:r>
              <a:rPr lang="en-US" sz="2400" i="0" u="none" strike="noStrike" cap="none" dirty="0">
                <a:solidFill>
                  <a:schemeClr val="dk1"/>
                </a:solidFill>
                <a:latin typeface="Merriweather"/>
                <a:ea typeface="Merriweather"/>
                <a:cs typeface="Merriweather"/>
                <a:sym typeface="Merriweather"/>
              </a:rPr>
              <a:t>Overburdened and underserved communities and constituencies receive equitable access to the benefits of clean energy-related economic </a:t>
            </a:r>
            <a:r>
              <a:rPr lang="en-US" sz="2400" i="0" u="none" strike="noStrike" cap="none" dirty="0" smtClean="0">
                <a:solidFill>
                  <a:schemeClr val="dk1"/>
                </a:solidFill>
                <a:latin typeface="Merriweather"/>
                <a:ea typeface="Merriweather"/>
                <a:cs typeface="Merriweather"/>
                <a:sym typeface="Merriweather"/>
              </a:rPr>
              <a:t>opportunities</a:t>
            </a:r>
          </a:p>
          <a:p>
            <a:pPr marL="426593" marR="0" lvl="1" algn="l" rtl="0">
              <a:lnSpc>
                <a:spcPct val="80000"/>
              </a:lnSpc>
              <a:spcBef>
                <a:spcPts val="304"/>
              </a:spcBef>
              <a:spcAft>
                <a:spcPts val="0"/>
              </a:spcAft>
              <a:buClr>
                <a:schemeClr val="dk1"/>
              </a:buClr>
              <a:buSzPts val="2000"/>
            </a:pPr>
            <a:endParaRPr sz="2000" i="0" u="none" strike="noStrike" cap="none" dirty="0">
              <a:solidFill>
                <a:schemeClr val="dk1"/>
              </a:solidFill>
              <a:latin typeface="Merriweather"/>
              <a:ea typeface="Merriweather"/>
              <a:cs typeface="Merriweather"/>
              <a:sym typeface="Merriweather"/>
            </a:endParaRPr>
          </a:p>
        </p:txBody>
      </p:sp>
      <p:sp>
        <p:nvSpPr>
          <p:cNvPr id="134" name="Google Shape;134;p23"/>
          <p:cNvSpPr txBox="1"/>
          <p:nvPr/>
        </p:nvSpPr>
        <p:spPr>
          <a:xfrm>
            <a:off x="304800" y="381000"/>
            <a:ext cx="853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4290">
                <a:solidFill>
                  <a:schemeClr val="dk1"/>
                </a:solidFill>
                <a:latin typeface="Lato"/>
                <a:ea typeface="Lato"/>
                <a:cs typeface="Lato"/>
                <a:sym typeface="Lato"/>
              </a:rPr>
              <a:t>Our Goals and Vision</a:t>
            </a:r>
            <a:endParaRPr sz="4290" i="0" u="none" strike="noStrike" cap="none">
              <a:solidFill>
                <a:schemeClr val="dk1"/>
              </a:solidFill>
              <a:latin typeface="Lato"/>
              <a:ea typeface="Lato"/>
              <a:cs typeface="Lato"/>
              <a:sym typeface="Lato"/>
            </a:endParaRPr>
          </a:p>
        </p:txBody>
      </p:sp>
      <p:cxnSp>
        <p:nvCxnSpPr>
          <p:cNvPr id="135" name="Google Shape;135;p23"/>
          <p:cNvCxnSpPr/>
          <p:nvPr/>
        </p:nvCxnSpPr>
        <p:spPr>
          <a:xfrm>
            <a:off x="2770129" y="1493933"/>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457200" y="1759125"/>
            <a:ext cx="8229600" cy="532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Merriweather"/>
              <a:buChar char="•"/>
            </a:pPr>
            <a:r>
              <a:rPr lang="en-US" sz="2600" i="0" u="none" strike="noStrike" cap="none" dirty="0">
                <a:solidFill>
                  <a:schemeClr val="dk1"/>
                </a:solidFill>
                <a:latin typeface="Merriweather"/>
                <a:ea typeface="Merriweather"/>
                <a:cs typeface="Merriweather"/>
                <a:sym typeface="Merriweather"/>
              </a:rPr>
              <a:t>Washington State</a:t>
            </a:r>
            <a:r>
              <a:rPr lang="en-US" sz="2600" i="0" u="none" strike="noStrike" cap="none" dirty="0" smtClean="0">
                <a:solidFill>
                  <a:schemeClr val="dk1"/>
                </a:solidFill>
                <a:latin typeface="Merriweather"/>
                <a:ea typeface="Merriweather"/>
                <a:cs typeface="Merriweather"/>
                <a:sym typeface="Merriweather"/>
              </a:rPr>
              <a:t>:</a:t>
            </a:r>
          </a:p>
          <a:p>
            <a:pPr marL="342900" marR="0" lvl="0" indent="-342900" algn="l" rtl="0">
              <a:lnSpc>
                <a:spcPct val="80000"/>
              </a:lnSpc>
              <a:spcBef>
                <a:spcPts val="0"/>
              </a:spcBef>
              <a:spcAft>
                <a:spcPts val="0"/>
              </a:spcAft>
              <a:buClr>
                <a:schemeClr val="dk1"/>
              </a:buClr>
              <a:buSzPts val="2480"/>
              <a:buFont typeface="Merriweather"/>
              <a:buChar char="•"/>
            </a:pPr>
            <a:endParaRPr sz="2600" dirty="0">
              <a:latin typeface="Merriweather"/>
              <a:ea typeface="Merriweather"/>
              <a:cs typeface="Merriweather"/>
              <a:sym typeface="Merriweather"/>
            </a:endParaRPr>
          </a:p>
          <a:p>
            <a:pPr marL="742950" marR="0" lvl="1" indent="-285750" algn="l" rtl="0">
              <a:lnSpc>
                <a:spcPct val="80000"/>
              </a:lnSpc>
              <a:spcBef>
                <a:spcPts val="434"/>
              </a:spcBef>
              <a:spcAft>
                <a:spcPts val="0"/>
              </a:spcAft>
              <a:buClr>
                <a:schemeClr val="dk1"/>
              </a:buClr>
              <a:buSzPts val="2170"/>
              <a:buFont typeface="Merriweather"/>
              <a:buChar char="–"/>
            </a:pPr>
            <a:r>
              <a:rPr lang="en-US" sz="2600" i="0" u="none" strike="noStrike" cap="none" dirty="0">
                <a:solidFill>
                  <a:schemeClr val="dk1"/>
                </a:solidFill>
                <a:latin typeface="Merriweather"/>
                <a:ea typeface="Merriweather"/>
                <a:cs typeface="Merriweather"/>
                <a:sym typeface="Merriweather"/>
              </a:rPr>
              <a:t>2011 legislation provided </a:t>
            </a:r>
            <a:r>
              <a:rPr lang="en-US" sz="2600" dirty="0" smtClean="0">
                <a:solidFill>
                  <a:schemeClr val="dk1"/>
                </a:solidFill>
                <a:latin typeface="Merriweather"/>
                <a:ea typeface="Merriweather"/>
                <a:cs typeface="Merriweather"/>
                <a:sym typeface="Merriweather"/>
              </a:rPr>
              <a:t>$55 million in investment </a:t>
            </a:r>
            <a:r>
              <a:rPr lang="en-US" sz="2600" i="0" u="none" strike="noStrike" cap="none" dirty="0" smtClean="0">
                <a:solidFill>
                  <a:schemeClr val="dk1"/>
                </a:solidFill>
                <a:latin typeface="Merriweather"/>
                <a:ea typeface="Merriweather"/>
                <a:cs typeface="Merriweather"/>
                <a:sym typeface="Merriweather"/>
              </a:rPr>
              <a:t>to </a:t>
            </a:r>
            <a:r>
              <a:rPr lang="en-US" sz="2600" i="0" u="none" strike="noStrike" cap="none" dirty="0">
                <a:solidFill>
                  <a:schemeClr val="dk1"/>
                </a:solidFill>
                <a:latin typeface="Merriweather"/>
                <a:ea typeface="Merriweather"/>
                <a:cs typeface="Merriweather"/>
                <a:sym typeface="Merriweather"/>
              </a:rPr>
              <a:t>communities and workers facing retirement of </a:t>
            </a:r>
            <a:r>
              <a:rPr lang="en-US" sz="2600" i="0" u="none" strike="noStrike" cap="none" dirty="0" smtClean="0">
                <a:solidFill>
                  <a:schemeClr val="dk1"/>
                </a:solidFill>
                <a:latin typeface="Merriweather"/>
                <a:ea typeface="Merriweather"/>
                <a:cs typeface="Merriweather"/>
                <a:sym typeface="Merriweather"/>
              </a:rPr>
              <a:t>a coal </a:t>
            </a:r>
            <a:r>
              <a:rPr lang="en-US" sz="2600" i="0" u="none" strike="noStrike" cap="none" dirty="0">
                <a:solidFill>
                  <a:schemeClr val="dk1"/>
                </a:solidFill>
                <a:latin typeface="Merriweather"/>
                <a:ea typeface="Merriweather"/>
                <a:cs typeface="Merriweather"/>
                <a:sym typeface="Merriweather"/>
              </a:rPr>
              <a:t>power </a:t>
            </a:r>
            <a:r>
              <a:rPr lang="en-US" sz="2600" i="0" u="none" strike="noStrike" cap="none" dirty="0" smtClean="0">
                <a:solidFill>
                  <a:schemeClr val="dk1"/>
                </a:solidFill>
                <a:latin typeface="Merriweather"/>
                <a:ea typeface="Merriweather"/>
                <a:cs typeface="Merriweather"/>
                <a:sym typeface="Merriweather"/>
              </a:rPr>
              <a:t>plant.</a:t>
            </a:r>
          </a:p>
          <a:p>
            <a:pPr marL="742950" marR="0" lvl="1" indent="-285750" algn="l" rtl="0">
              <a:lnSpc>
                <a:spcPct val="80000"/>
              </a:lnSpc>
              <a:spcBef>
                <a:spcPts val="434"/>
              </a:spcBef>
              <a:spcAft>
                <a:spcPts val="0"/>
              </a:spcAft>
              <a:buClr>
                <a:schemeClr val="dk1"/>
              </a:buClr>
              <a:buSzPts val="2170"/>
              <a:buFont typeface="Merriweather"/>
              <a:buChar char="–"/>
            </a:pPr>
            <a:r>
              <a:rPr lang="en-US" sz="2600" dirty="0" smtClean="0">
                <a:solidFill>
                  <a:schemeClr val="dk1"/>
                </a:solidFill>
                <a:latin typeface="Merriweather"/>
                <a:ea typeface="Merriweather"/>
                <a:cs typeface="Merriweather"/>
                <a:sym typeface="Merriweather"/>
              </a:rPr>
              <a:t>Followed up with 2019 bill to bar utilities from purchasing any coal power. </a:t>
            </a:r>
          </a:p>
          <a:p>
            <a:pPr marR="0" lvl="0" algn="l" rtl="0">
              <a:lnSpc>
                <a:spcPct val="80000"/>
              </a:lnSpc>
              <a:spcBef>
                <a:spcPts val="496"/>
              </a:spcBef>
              <a:spcAft>
                <a:spcPts val="0"/>
              </a:spcAft>
              <a:buClr>
                <a:schemeClr val="dk1"/>
              </a:buClr>
              <a:buSzPts val="2480"/>
            </a:pPr>
            <a:endParaRPr lang="en-US" sz="2600" i="0" u="none" strike="noStrike" cap="none" dirty="0" smtClean="0">
              <a:solidFill>
                <a:schemeClr val="dk1"/>
              </a:solidFill>
              <a:latin typeface="Merriweather"/>
              <a:ea typeface="Merriweather"/>
              <a:cs typeface="Merriweather"/>
              <a:sym typeface="Merriweather"/>
            </a:endParaRPr>
          </a:p>
          <a:p>
            <a:pPr marL="342900" marR="0" lvl="0" indent="-342900" algn="l" rtl="0">
              <a:lnSpc>
                <a:spcPct val="80000"/>
              </a:lnSpc>
              <a:spcBef>
                <a:spcPts val="496"/>
              </a:spcBef>
              <a:spcAft>
                <a:spcPts val="0"/>
              </a:spcAft>
              <a:buClr>
                <a:schemeClr val="dk1"/>
              </a:buClr>
              <a:buSzPts val="2480"/>
              <a:buFont typeface="Merriweather"/>
              <a:buChar char="•"/>
            </a:pPr>
            <a:r>
              <a:rPr lang="en-US" sz="2600" dirty="0" smtClean="0">
                <a:solidFill>
                  <a:schemeClr val="dk1"/>
                </a:solidFill>
                <a:latin typeface="Merriweather"/>
                <a:ea typeface="Merriweather"/>
                <a:cs typeface="Merriweather"/>
                <a:sym typeface="Merriweather"/>
              </a:rPr>
              <a:t>Colorado</a:t>
            </a:r>
          </a:p>
          <a:p>
            <a:pPr marR="0" lvl="0" algn="l" rtl="0">
              <a:lnSpc>
                <a:spcPct val="80000"/>
              </a:lnSpc>
              <a:spcBef>
                <a:spcPts val="496"/>
              </a:spcBef>
              <a:spcAft>
                <a:spcPts val="0"/>
              </a:spcAft>
              <a:buClr>
                <a:schemeClr val="dk1"/>
              </a:buClr>
              <a:buSzPts val="2480"/>
            </a:pPr>
            <a:endParaRPr sz="2600" dirty="0">
              <a:latin typeface="Merriweather"/>
              <a:ea typeface="Merriweather"/>
              <a:cs typeface="Merriweather"/>
              <a:sym typeface="Merriweather"/>
            </a:endParaRPr>
          </a:p>
          <a:p>
            <a:pPr marL="742950" marR="0" lvl="1" indent="-285750" algn="l" rtl="0">
              <a:lnSpc>
                <a:spcPct val="80000"/>
              </a:lnSpc>
              <a:spcBef>
                <a:spcPts val="434"/>
              </a:spcBef>
              <a:spcAft>
                <a:spcPts val="0"/>
              </a:spcAft>
              <a:buClr>
                <a:schemeClr val="dk1"/>
              </a:buClr>
              <a:buSzPts val="2170"/>
              <a:buFont typeface="Merriweather"/>
              <a:buChar char="–"/>
            </a:pPr>
            <a:r>
              <a:rPr lang="en-US" sz="2600" i="0" u="none" strike="noStrike" cap="none" dirty="0" smtClean="0">
                <a:solidFill>
                  <a:schemeClr val="dk1"/>
                </a:solidFill>
                <a:latin typeface="Merriweather"/>
                <a:ea typeface="Merriweather"/>
                <a:cs typeface="Merriweather"/>
                <a:sym typeface="Merriweather"/>
              </a:rPr>
              <a:t>Creation of Just Transition Office to disburse funds to impacted workers from plant closures. </a:t>
            </a:r>
            <a:endParaRPr sz="2600" dirty="0">
              <a:latin typeface="Merriweather"/>
              <a:ea typeface="Merriweather"/>
              <a:cs typeface="Merriweather"/>
              <a:sym typeface="Merriweather"/>
            </a:endParaRPr>
          </a:p>
        </p:txBody>
      </p:sp>
      <p:sp>
        <p:nvSpPr>
          <p:cNvPr id="141" name="Google Shape;141;p24"/>
          <p:cNvSpPr txBox="1"/>
          <p:nvPr/>
        </p:nvSpPr>
        <p:spPr>
          <a:xfrm>
            <a:off x="304800" y="381000"/>
            <a:ext cx="853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4000">
                <a:solidFill>
                  <a:schemeClr val="dk1"/>
                </a:solidFill>
                <a:latin typeface="Lato"/>
                <a:ea typeface="Lato"/>
                <a:cs typeface="Lato"/>
                <a:sym typeface="Lato"/>
              </a:rPr>
              <a:t>Coal Community Transition in the US</a:t>
            </a:r>
            <a:endParaRPr sz="4000" i="0" u="none" strike="noStrike" cap="none">
              <a:solidFill>
                <a:schemeClr val="dk1"/>
              </a:solidFill>
              <a:latin typeface="Lato"/>
              <a:ea typeface="Lato"/>
              <a:cs typeface="Lato"/>
              <a:sym typeface="Lato"/>
            </a:endParaRPr>
          </a:p>
        </p:txBody>
      </p:sp>
      <p:cxnSp>
        <p:nvCxnSpPr>
          <p:cNvPr id="142" name="Google Shape;142;p24"/>
          <p:cNvCxnSpPr/>
          <p:nvPr/>
        </p:nvCxnSpPr>
        <p:spPr>
          <a:xfrm>
            <a:off x="2770129" y="1493933"/>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body" idx="1"/>
          </p:nvPr>
        </p:nvSpPr>
        <p:spPr>
          <a:xfrm>
            <a:off x="457200" y="1303950"/>
            <a:ext cx="8229600" cy="4604400"/>
          </a:xfrm>
          <a:prstGeom prst="rect">
            <a:avLst/>
          </a:prstGeom>
          <a:noFill/>
          <a:ln>
            <a:noFill/>
          </a:ln>
        </p:spPr>
        <p:txBody>
          <a:bodyPr spcFirstLastPara="1" wrap="square" lIns="91425" tIns="45700" rIns="91425" bIns="45700" anchor="t" anchorCtr="0">
            <a:noAutofit/>
          </a:bodyPr>
          <a:lstStyle/>
          <a:p>
            <a:pPr marL="342900" lvl="0" indent="-281940">
              <a:lnSpc>
                <a:spcPct val="80000"/>
              </a:lnSpc>
              <a:buClr>
                <a:schemeClr val="dk1"/>
              </a:buClr>
              <a:buSzPts val="2000"/>
              <a:buFont typeface="Merriweather"/>
              <a:buChar char="•"/>
            </a:pPr>
            <a:endParaRPr lang="en-US" sz="2200" i="0" u="none" strike="noStrike" cap="none" dirty="0" smtClean="0">
              <a:solidFill>
                <a:schemeClr val="dk1"/>
              </a:solidFill>
              <a:latin typeface="Merriweather"/>
              <a:ea typeface="Merriweather"/>
              <a:cs typeface="Merriweather"/>
              <a:sym typeface="Merriweather"/>
            </a:endParaRPr>
          </a:p>
          <a:p>
            <a:pPr marL="342900" lvl="0" indent="-281940">
              <a:lnSpc>
                <a:spcPct val="80000"/>
              </a:lnSpc>
              <a:buClr>
                <a:schemeClr val="dk1"/>
              </a:buClr>
              <a:buSzPts val="2000"/>
              <a:buFont typeface="Merriweather"/>
              <a:buChar char="•"/>
            </a:pPr>
            <a:r>
              <a:rPr lang="en-US" sz="2200" i="0" u="none" strike="noStrike" cap="none" dirty="0" smtClean="0">
                <a:solidFill>
                  <a:schemeClr val="dk1"/>
                </a:solidFill>
                <a:latin typeface="Merriweather"/>
                <a:ea typeface="Merriweather"/>
                <a:cs typeface="Merriweather"/>
                <a:sym typeface="Merriweather"/>
              </a:rPr>
              <a:t>New York</a:t>
            </a:r>
            <a:r>
              <a:rPr lang="en-US" sz="2200" dirty="0">
                <a:solidFill>
                  <a:schemeClr val="dk1"/>
                </a:solidFill>
                <a:latin typeface="Merriweather"/>
                <a:ea typeface="Merriweather"/>
                <a:cs typeface="Merriweather"/>
                <a:sym typeface="Merriweather"/>
              </a:rPr>
              <a:t> NY has Fossil Fuel Plant Closure Fund to assist communities. Funded at $19 million. </a:t>
            </a:r>
            <a:endParaRPr lang="en-US" sz="2200" dirty="0" smtClean="0">
              <a:solidFill>
                <a:schemeClr val="dk1"/>
              </a:solidFill>
              <a:latin typeface="Merriweather"/>
              <a:ea typeface="Merriweather"/>
              <a:cs typeface="Merriweather"/>
              <a:sym typeface="Merriweather"/>
            </a:endParaRPr>
          </a:p>
          <a:p>
            <a:pPr marL="342900" lvl="0" indent="-281940">
              <a:lnSpc>
                <a:spcPct val="80000"/>
              </a:lnSpc>
              <a:buClr>
                <a:schemeClr val="dk1"/>
              </a:buClr>
              <a:buSzPts val="2000"/>
              <a:buFont typeface="Merriweather"/>
              <a:buChar char="•"/>
            </a:pPr>
            <a:endParaRPr lang="en-US" sz="2200" dirty="0">
              <a:solidFill>
                <a:schemeClr val="dk1"/>
              </a:solidFill>
              <a:latin typeface="Merriweather"/>
              <a:ea typeface="Merriweather"/>
              <a:cs typeface="Merriweather"/>
              <a:sym typeface="Merriweather"/>
            </a:endParaRPr>
          </a:p>
          <a:p>
            <a:pPr marL="342900" lvl="0" indent="-281940">
              <a:lnSpc>
                <a:spcPct val="80000"/>
              </a:lnSpc>
              <a:buClr>
                <a:schemeClr val="dk1"/>
              </a:buClr>
              <a:buSzPts val="2000"/>
              <a:buFont typeface="Merriweather"/>
              <a:buChar char="•"/>
            </a:pPr>
            <a:r>
              <a:rPr lang="en-US" sz="2200" dirty="0" smtClean="0">
                <a:solidFill>
                  <a:schemeClr val="dk1"/>
                </a:solidFill>
                <a:latin typeface="Merriweather"/>
                <a:ea typeface="Merriweather"/>
                <a:cs typeface="Merriweather"/>
                <a:sym typeface="Merriweather"/>
              </a:rPr>
              <a:t>The </a:t>
            </a:r>
            <a:r>
              <a:rPr lang="en-US" sz="2200" dirty="0">
                <a:solidFill>
                  <a:schemeClr val="dk1"/>
                </a:solidFill>
                <a:latin typeface="Merriweather"/>
                <a:ea typeface="Merriweather"/>
                <a:cs typeface="Merriweather"/>
                <a:sym typeface="Merriweather"/>
              </a:rPr>
              <a:t>fund provides: (1) money for the affected communities so that ordinary working people would not be on the hook for the shut down of the plant, 2) job and/or retraining for those employed at the plant, and 3) pathways to reuse the physical plant, and the site of the plant, for various activities that would enhance the economic and cultural life of the </a:t>
            </a:r>
            <a:r>
              <a:rPr lang="en-US" sz="2200" dirty="0" smtClean="0">
                <a:solidFill>
                  <a:schemeClr val="dk1"/>
                </a:solidFill>
                <a:latin typeface="Merriweather"/>
                <a:ea typeface="Merriweather"/>
                <a:cs typeface="Merriweather"/>
                <a:sym typeface="Merriweather"/>
              </a:rPr>
              <a:t>communities.</a:t>
            </a:r>
          </a:p>
          <a:p>
            <a:pPr marL="342900" lvl="0" indent="-281940">
              <a:lnSpc>
                <a:spcPct val="80000"/>
              </a:lnSpc>
              <a:buClr>
                <a:schemeClr val="dk1"/>
              </a:buClr>
              <a:buSzPts val="2000"/>
              <a:buFont typeface="Merriweather"/>
              <a:buChar char="•"/>
            </a:pPr>
            <a:endParaRPr lang="en-US" sz="2200" dirty="0" smtClean="0">
              <a:solidFill>
                <a:schemeClr val="dk1"/>
              </a:solidFill>
              <a:latin typeface="Merriweather"/>
              <a:ea typeface="Merriweather"/>
              <a:cs typeface="Merriweather"/>
              <a:sym typeface="Merriweather"/>
            </a:endParaRPr>
          </a:p>
          <a:p>
            <a:pPr marL="342900" lvl="0" indent="-281940">
              <a:lnSpc>
                <a:spcPct val="80000"/>
              </a:lnSpc>
              <a:buClr>
                <a:schemeClr val="dk1"/>
              </a:buClr>
              <a:buSzPts val="2000"/>
              <a:buFont typeface="Merriweather"/>
              <a:buChar char="•"/>
            </a:pPr>
            <a:r>
              <a:rPr lang="en-US" sz="2200" dirty="0" smtClean="0">
                <a:solidFill>
                  <a:schemeClr val="dk1"/>
                </a:solidFill>
                <a:latin typeface="Merriweather"/>
                <a:ea typeface="Merriweather"/>
                <a:cs typeface="Merriweather"/>
                <a:sym typeface="Merriweather"/>
              </a:rPr>
              <a:t>Along with the establishment of this fund, Governor Andrew Cuomo enacted pollution regulations to phase out all remaining New York coal usage in plants by 2020. </a:t>
            </a:r>
          </a:p>
          <a:p>
            <a:pPr marL="494666" marR="0" lvl="1" algn="l" rtl="0">
              <a:lnSpc>
                <a:spcPct val="80000"/>
              </a:lnSpc>
              <a:spcBef>
                <a:spcPts val="518"/>
              </a:spcBef>
              <a:spcAft>
                <a:spcPts val="0"/>
              </a:spcAft>
              <a:buClr>
                <a:schemeClr val="dk1"/>
              </a:buClr>
              <a:buSzPts val="2000"/>
            </a:pPr>
            <a:endParaRPr sz="2000" i="0" u="none" strike="noStrike" cap="none" dirty="0">
              <a:solidFill>
                <a:schemeClr val="dk1"/>
              </a:solidFill>
              <a:latin typeface="Merriweather"/>
              <a:ea typeface="Merriweather"/>
              <a:cs typeface="Merriweather"/>
              <a:sym typeface="Merriweather"/>
            </a:endParaRPr>
          </a:p>
        </p:txBody>
      </p:sp>
      <p:sp>
        <p:nvSpPr>
          <p:cNvPr id="148" name="Google Shape;148;p25"/>
          <p:cNvSpPr txBox="1"/>
          <p:nvPr/>
        </p:nvSpPr>
        <p:spPr>
          <a:xfrm>
            <a:off x="305400" y="160950"/>
            <a:ext cx="853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4000">
                <a:solidFill>
                  <a:schemeClr val="dk1"/>
                </a:solidFill>
                <a:latin typeface="Lato"/>
                <a:ea typeface="Lato"/>
                <a:cs typeface="Lato"/>
                <a:sym typeface="Lato"/>
              </a:rPr>
              <a:t>Coal Community Transition in the US</a:t>
            </a:r>
            <a:endParaRPr sz="4000" i="0" u="none" strike="noStrike" cap="none">
              <a:solidFill>
                <a:schemeClr val="dk1"/>
              </a:solidFill>
              <a:latin typeface="Lato"/>
              <a:ea typeface="Lato"/>
              <a:cs typeface="Lato"/>
              <a:sym typeface="Lato"/>
            </a:endParaRPr>
          </a:p>
        </p:txBody>
      </p:sp>
      <p:cxnSp>
        <p:nvCxnSpPr>
          <p:cNvPr id="149" name="Google Shape;149;p25"/>
          <p:cNvCxnSpPr/>
          <p:nvPr/>
        </p:nvCxnSpPr>
        <p:spPr>
          <a:xfrm>
            <a:off x="2751779" y="1087858"/>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p:nvPr/>
        </p:nvSpPr>
        <p:spPr>
          <a:xfrm>
            <a:off x="304800" y="381000"/>
            <a:ext cx="853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4290">
                <a:solidFill>
                  <a:schemeClr val="dk1"/>
                </a:solidFill>
                <a:latin typeface="Lato"/>
                <a:ea typeface="Lato"/>
                <a:cs typeface="Lato"/>
                <a:sym typeface="Lato"/>
              </a:rPr>
              <a:t>Maryland</a:t>
            </a:r>
            <a:endParaRPr sz="4290" i="0" u="none" strike="noStrike" cap="none">
              <a:solidFill>
                <a:schemeClr val="dk1"/>
              </a:solidFill>
              <a:latin typeface="Lato"/>
              <a:ea typeface="Lato"/>
              <a:cs typeface="Lato"/>
              <a:sym typeface="Lato"/>
            </a:endParaRPr>
          </a:p>
        </p:txBody>
      </p:sp>
      <p:cxnSp>
        <p:nvCxnSpPr>
          <p:cNvPr id="155" name="Google Shape;155;p26"/>
          <p:cNvCxnSpPr/>
          <p:nvPr/>
        </p:nvCxnSpPr>
        <p:spPr>
          <a:xfrm>
            <a:off x="2770129" y="1493933"/>
            <a:ext cx="3331800" cy="0"/>
          </a:xfrm>
          <a:prstGeom prst="straightConnector1">
            <a:avLst/>
          </a:prstGeom>
          <a:noFill/>
          <a:ln w="28575" cap="flat" cmpd="sng">
            <a:solidFill>
              <a:srgbClr val="319B42"/>
            </a:solidFill>
            <a:prstDash val="solid"/>
            <a:round/>
            <a:headEnd type="none" w="med" len="med"/>
            <a:tailEnd type="none" w="med" len="med"/>
          </a:ln>
        </p:spPr>
      </p:cxnSp>
      <p:sp>
        <p:nvSpPr>
          <p:cNvPr id="157" name="Google Shape;157;p26"/>
          <p:cNvSpPr txBox="1"/>
          <p:nvPr/>
        </p:nvSpPr>
        <p:spPr>
          <a:xfrm>
            <a:off x="289775" y="1654124"/>
            <a:ext cx="8548200" cy="40832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i="1" dirty="0">
                <a:latin typeface="Merriweather"/>
                <a:ea typeface="Merriweather"/>
                <a:cs typeface="Merriweather"/>
                <a:sym typeface="Merriweather"/>
              </a:rPr>
              <a:t>“We recommend that by the end of 2020 the General Assembly and Governor work with public stakeholders to develop and finalize a responsible and specific plan for transitioning from Maryland’s six large-scale coal electricity generators over the ensuing decade, while maintaining reliable power, and for the establishment of programs that protect and support communities and workers traditionally reliant on these fossil fuel facilities before those coal plants are closed.”</a:t>
            </a:r>
            <a:endParaRPr sz="2200" b="1" i="1" dirty="0">
              <a:latin typeface="Merriweather"/>
              <a:ea typeface="Merriweather"/>
              <a:cs typeface="Merriweather"/>
              <a:sym typeface="Merriweather"/>
            </a:endParaRPr>
          </a:p>
          <a:p>
            <a:pPr marL="0" lvl="0" indent="0" algn="ctr" rtl="0">
              <a:spcBef>
                <a:spcPts val="0"/>
              </a:spcBef>
              <a:spcAft>
                <a:spcPts val="0"/>
              </a:spcAft>
              <a:buNone/>
            </a:pPr>
            <a:endParaRPr sz="2200" b="1" i="1" dirty="0">
              <a:latin typeface="Merriweather"/>
              <a:ea typeface="Merriweather"/>
              <a:cs typeface="Merriweather"/>
              <a:sym typeface="Merriweather"/>
            </a:endParaRPr>
          </a:p>
          <a:p>
            <a:pPr marL="457200" lvl="0" indent="0" algn="ctr" rtl="0">
              <a:spcBef>
                <a:spcPts val="0"/>
              </a:spcBef>
              <a:spcAft>
                <a:spcPts val="0"/>
              </a:spcAft>
              <a:buNone/>
            </a:pPr>
            <a:r>
              <a:rPr lang="en-US" sz="2200" b="1" i="1" dirty="0">
                <a:latin typeface="Merriweather"/>
                <a:ea typeface="Merriweather"/>
                <a:cs typeface="Merriweather"/>
                <a:sym typeface="Merriweather"/>
              </a:rPr>
              <a:t>Members of the Maryland Commission on Climate Change</a:t>
            </a:r>
            <a:endParaRPr sz="2200" b="1" i="1" dirty="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p:nvPr/>
        </p:nvSpPr>
        <p:spPr>
          <a:xfrm>
            <a:off x="1100225" y="531775"/>
            <a:ext cx="7279800" cy="58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t>Progress in 2019</a:t>
            </a:r>
            <a:endParaRPr sz="2400" b="1"/>
          </a:p>
        </p:txBody>
      </p:sp>
      <p:sp>
        <p:nvSpPr>
          <p:cNvPr id="169" name="Google Shape;169;p28"/>
          <p:cNvSpPr txBox="1"/>
          <p:nvPr/>
        </p:nvSpPr>
        <p:spPr>
          <a:xfrm>
            <a:off x="726141" y="1118575"/>
            <a:ext cx="7782284" cy="4582978"/>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US" sz="2600" dirty="0"/>
              <a:t>Baltimore City passed Beyond Coal resolution in </a:t>
            </a:r>
            <a:r>
              <a:rPr lang="en-US" sz="2600" dirty="0" smtClean="0"/>
              <a:t>February.</a:t>
            </a:r>
          </a:p>
          <a:p>
            <a:pPr marL="457200" lvl="0" indent="-361950" algn="l" rtl="0">
              <a:spcBef>
                <a:spcPts val="0"/>
              </a:spcBef>
              <a:spcAft>
                <a:spcPts val="0"/>
              </a:spcAft>
              <a:buSzPts val="2100"/>
              <a:buChar char="●"/>
            </a:pPr>
            <a:r>
              <a:rPr lang="en-US" sz="2600" dirty="0" smtClean="0"/>
              <a:t>Similar </a:t>
            </a:r>
            <a:r>
              <a:rPr lang="en-US" sz="2600" dirty="0"/>
              <a:t>resolutions have been presented in advocacy meetings to </a:t>
            </a:r>
            <a:r>
              <a:rPr lang="en-US" sz="2600" dirty="0" smtClean="0"/>
              <a:t>other county councils.</a:t>
            </a:r>
          </a:p>
          <a:p>
            <a:pPr marL="457200" lvl="0" indent="-361950" algn="l" rtl="0">
              <a:spcBef>
                <a:spcPts val="0"/>
              </a:spcBef>
              <a:spcAft>
                <a:spcPts val="0"/>
              </a:spcAft>
              <a:buSzPts val="2100"/>
              <a:buChar char="●"/>
            </a:pPr>
            <a:r>
              <a:rPr lang="en-US" sz="2600" dirty="0" smtClean="0"/>
              <a:t>Lead bill sponsor in General Assembly identified. </a:t>
            </a:r>
            <a:endParaRPr sz="2600" dirty="0"/>
          </a:p>
          <a:p>
            <a:pPr marL="457200" lvl="0" indent="-361950" algn="l" rtl="0">
              <a:spcBef>
                <a:spcPts val="0"/>
              </a:spcBef>
              <a:spcAft>
                <a:spcPts val="0"/>
              </a:spcAft>
              <a:buSzPts val="2100"/>
              <a:buChar char="●"/>
            </a:pPr>
            <a:r>
              <a:rPr lang="en-US" sz="2600" dirty="0" smtClean="0"/>
              <a:t>Sierra </a:t>
            </a:r>
            <a:r>
              <a:rPr lang="en-US" sz="2600" dirty="0"/>
              <a:t>Club groups </a:t>
            </a:r>
            <a:r>
              <a:rPr lang="en-US" sz="2600" dirty="0" smtClean="0"/>
              <a:t>have collected nearly 2,000 Beyond Coal petition </a:t>
            </a:r>
            <a:r>
              <a:rPr lang="en-US" sz="2600" dirty="0"/>
              <a:t>signatures at tabling events.</a:t>
            </a:r>
            <a:endParaRPr sz="2600" dirty="0"/>
          </a:p>
          <a:p>
            <a:pPr marL="457200" lvl="0" indent="-361950" algn="l" rtl="0">
              <a:spcBef>
                <a:spcPts val="0"/>
              </a:spcBef>
              <a:spcAft>
                <a:spcPts val="0"/>
              </a:spcAft>
              <a:buSzPts val="2100"/>
              <a:buChar char="●"/>
            </a:pPr>
            <a:r>
              <a:rPr lang="en-US" sz="2600" dirty="0" smtClean="0"/>
              <a:t>Dozens of house meetings, educational activities, and public events </a:t>
            </a:r>
            <a:r>
              <a:rPr lang="en-US" sz="2600" dirty="0"/>
              <a:t>are steadily being organized. </a:t>
            </a:r>
            <a:endParaRPr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p:nvPr/>
        </p:nvSpPr>
        <p:spPr>
          <a:xfrm>
            <a:off x="304800" y="381000"/>
            <a:ext cx="8533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290"/>
              <a:buFont typeface="Calibri"/>
              <a:buNone/>
            </a:pPr>
            <a:r>
              <a:rPr lang="en-US" sz="4290">
                <a:solidFill>
                  <a:schemeClr val="dk1"/>
                </a:solidFill>
                <a:latin typeface="Lato"/>
                <a:ea typeface="Lato"/>
                <a:cs typeface="Lato"/>
                <a:sym typeface="Lato"/>
              </a:rPr>
              <a:t>How Can You Help?</a:t>
            </a:r>
            <a:endParaRPr sz="4290" i="0" u="none" strike="noStrike" cap="none">
              <a:solidFill>
                <a:schemeClr val="dk1"/>
              </a:solidFill>
              <a:latin typeface="Lato"/>
              <a:ea typeface="Lato"/>
              <a:cs typeface="Lato"/>
              <a:sym typeface="Lato"/>
            </a:endParaRPr>
          </a:p>
        </p:txBody>
      </p:sp>
      <p:cxnSp>
        <p:nvCxnSpPr>
          <p:cNvPr id="175" name="Google Shape;175;p29"/>
          <p:cNvCxnSpPr/>
          <p:nvPr/>
        </p:nvCxnSpPr>
        <p:spPr>
          <a:xfrm>
            <a:off x="2770129" y="1493933"/>
            <a:ext cx="3331800" cy="0"/>
          </a:xfrm>
          <a:prstGeom prst="straightConnector1">
            <a:avLst/>
          </a:prstGeom>
          <a:noFill/>
          <a:ln w="28575" cap="flat" cmpd="sng">
            <a:solidFill>
              <a:srgbClr val="319B42"/>
            </a:solidFill>
            <a:prstDash val="solid"/>
            <a:round/>
            <a:headEnd type="none" w="med" len="med"/>
            <a:tailEnd type="none" w="med" len="med"/>
          </a:ln>
        </p:spPr>
      </p:cxnSp>
      <p:sp>
        <p:nvSpPr>
          <p:cNvPr id="176" name="Google Shape;176;p29"/>
          <p:cNvSpPr txBox="1">
            <a:spLocks noGrp="1"/>
          </p:cNvSpPr>
          <p:nvPr>
            <p:ph type="body" idx="1"/>
          </p:nvPr>
        </p:nvSpPr>
        <p:spPr>
          <a:xfrm>
            <a:off x="457200" y="1717000"/>
            <a:ext cx="8229600" cy="46044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80000"/>
              </a:lnSpc>
              <a:spcBef>
                <a:spcPts val="0"/>
              </a:spcBef>
              <a:spcAft>
                <a:spcPts val="0"/>
              </a:spcAft>
              <a:buClr>
                <a:schemeClr val="dk1"/>
              </a:buClr>
              <a:buSzPts val="2600"/>
              <a:buFont typeface="Merriweather"/>
              <a:buChar char="●"/>
            </a:pPr>
            <a:r>
              <a:rPr lang="en-US" sz="3400" dirty="0">
                <a:solidFill>
                  <a:schemeClr val="dk1"/>
                </a:solidFill>
                <a:latin typeface="Merriweather"/>
                <a:ea typeface="Merriweather"/>
                <a:cs typeface="Merriweather"/>
                <a:sym typeface="Merriweather"/>
              </a:rPr>
              <a:t>Email Matt!</a:t>
            </a:r>
            <a:endParaRPr sz="3400" dirty="0">
              <a:solidFill>
                <a:schemeClr val="dk1"/>
              </a:solidFill>
              <a:latin typeface="Merriweather"/>
              <a:ea typeface="Merriweather"/>
              <a:cs typeface="Merriweather"/>
              <a:sym typeface="Merriweather"/>
            </a:endParaRPr>
          </a:p>
          <a:p>
            <a:pPr marL="914400" marR="0" lvl="1" indent="-393700" algn="l" rtl="0">
              <a:lnSpc>
                <a:spcPct val="80000"/>
              </a:lnSpc>
              <a:spcBef>
                <a:spcPts val="0"/>
              </a:spcBef>
              <a:spcAft>
                <a:spcPts val="0"/>
              </a:spcAft>
              <a:buClr>
                <a:schemeClr val="dk1"/>
              </a:buClr>
              <a:buSzPts val="2600"/>
              <a:buFont typeface="Merriweather"/>
              <a:buChar char="○"/>
            </a:pPr>
            <a:r>
              <a:rPr lang="en-US" sz="3400" u="sng" dirty="0">
                <a:solidFill>
                  <a:schemeClr val="hlink"/>
                </a:solidFill>
                <a:latin typeface="Merriweather"/>
                <a:ea typeface="Merriweather"/>
                <a:cs typeface="Merriweather"/>
                <a:sym typeface="Merriweather"/>
                <a:hlinkClick r:id="rId3"/>
              </a:rPr>
              <a:t>matt.dernoga@mdsierra.org</a:t>
            </a:r>
            <a:endParaRPr sz="3400" dirty="0">
              <a:solidFill>
                <a:schemeClr val="dk1"/>
              </a:solidFill>
              <a:latin typeface="Merriweather"/>
              <a:ea typeface="Merriweather"/>
              <a:cs typeface="Merriweather"/>
              <a:sym typeface="Merriweather"/>
            </a:endParaRPr>
          </a:p>
          <a:p>
            <a:pPr marL="457200" marR="0" lvl="0" indent="0" algn="l" rtl="0">
              <a:lnSpc>
                <a:spcPct val="80000"/>
              </a:lnSpc>
              <a:spcBef>
                <a:spcPts val="0"/>
              </a:spcBef>
              <a:spcAft>
                <a:spcPts val="0"/>
              </a:spcAft>
              <a:buNone/>
            </a:pPr>
            <a:endParaRPr sz="2600" dirty="0">
              <a:solidFill>
                <a:schemeClr val="dk1"/>
              </a:solidFill>
              <a:latin typeface="Merriweather"/>
              <a:ea typeface="Merriweather"/>
              <a:cs typeface="Merriweather"/>
              <a:sym typeface="Merriweather"/>
            </a:endParaRPr>
          </a:p>
          <a:p>
            <a:pPr marL="457200" marR="0" lvl="0" indent="-393700" algn="l" rtl="0">
              <a:lnSpc>
                <a:spcPct val="80000"/>
              </a:lnSpc>
              <a:spcBef>
                <a:spcPts val="0"/>
              </a:spcBef>
              <a:spcAft>
                <a:spcPts val="0"/>
              </a:spcAft>
              <a:buClr>
                <a:schemeClr val="dk1"/>
              </a:buClr>
              <a:buSzPts val="2600"/>
              <a:buFont typeface="Merriweather"/>
              <a:buChar char="●"/>
            </a:pPr>
            <a:r>
              <a:rPr lang="en-US" sz="3400" dirty="0">
                <a:solidFill>
                  <a:schemeClr val="dk1"/>
                </a:solidFill>
                <a:latin typeface="Merriweather"/>
                <a:ea typeface="Merriweather"/>
                <a:cs typeface="Merriweather"/>
                <a:sym typeface="Merriweather"/>
              </a:rPr>
              <a:t>Letters to the Editor</a:t>
            </a:r>
            <a:endParaRPr sz="3400" dirty="0">
              <a:solidFill>
                <a:schemeClr val="dk1"/>
              </a:solidFill>
              <a:latin typeface="Merriweather"/>
              <a:ea typeface="Merriweather"/>
              <a:cs typeface="Merriweather"/>
              <a:sym typeface="Merriweather"/>
            </a:endParaRPr>
          </a:p>
          <a:p>
            <a:pPr marL="457200" marR="0" lvl="0" indent="-393700" algn="l" rtl="0">
              <a:lnSpc>
                <a:spcPct val="80000"/>
              </a:lnSpc>
              <a:spcBef>
                <a:spcPts val="0"/>
              </a:spcBef>
              <a:spcAft>
                <a:spcPts val="0"/>
              </a:spcAft>
              <a:buClr>
                <a:schemeClr val="dk1"/>
              </a:buClr>
              <a:buSzPts val="2600"/>
              <a:buFont typeface="Merriweather"/>
              <a:buChar char="●"/>
            </a:pPr>
            <a:r>
              <a:rPr lang="en-US" sz="3400" dirty="0">
                <a:solidFill>
                  <a:schemeClr val="dk1"/>
                </a:solidFill>
                <a:latin typeface="Merriweather"/>
                <a:ea typeface="Merriweather"/>
                <a:cs typeface="Merriweather"/>
                <a:sym typeface="Merriweather"/>
              </a:rPr>
              <a:t>Social media team</a:t>
            </a:r>
            <a:endParaRPr sz="3400" dirty="0">
              <a:solidFill>
                <a:schemeClr val="dk1"/>
              </a:solidFill>
              <a:latin typeface="Merriweather"/>
              <a:ea typeface="Merriweather"/>
              <a:cs typeface="Merriweather"/>
              <a:sym typeface="Merriweather"/>
            </a:endParaRPr>
          </a:p>
          <a:p>
            <a:pPr marL="457200" marR="0" lvl="0" indent="-393700" algn="l" rtl="0">
              <a:lnSpc>
                <a:spcPct val="80000"/>
              </a:lnSpc>
              <a:spcBef>
                <a:spcPts val="0"/>
              </a:spcBef>
              <a:spcAft>
                <a:spcPts val="0"/>
              </a:spcAft>
              <a:buClr>
                <a:schemeClr val="dk1"/>
              </a:buClr>
              <a:buSzPts val="2600"/>
              <a:buFont typeface="Merriweather"/>
              <a:buChar char="●"/>
            </a:pPr>
            <a:r>
              <a:rPr lang="en-US" sz="3400" dirty="0" smtClean="0">
                <a:solidFill>
                  <a:schemeClr val="dk1"/>
                </a:solidFill>
                <a:latin typeface="Merriweather"/>
                <a:ea typeface="Merriweather"/>
                <a:cs typeface="Merriweather"/>
                <a:sym typeface="Merriweather"/>
              </a:rPr>
              <a:t>Petitioning</a:t>
            </a:r>
          </a:p>
          <a:p>
            <a:pPr marL="457200" marR="0" lvl="0" indent="-393700" algn="l" rtl="0">
              <a:lnSpc>
                <a:spcPct val="80000"/>
              </a:lnSpc>
              <a:spcBef>
                <a:spcPts val="0"/>
              </a:spcBef>
              <a:spcAft>
                <a:spcPts val="0"/>
              </a:spcAft>
              <a:buClr>
                <a:schemeClr val="dk1"/>
              </a:buClr>
              <a:buSzPts val="2600"/>
              <a:buFont typeface="Merriweather"/>
              <a:buChar char="●"/>
            </a:pPr>
            <a:r>
              <a:rPr lang="en-US" sz="3400" dirty="0" smtClean="0">
                <a:solidFill>
                  <a:schemeClr val="dk1"/>
                </a:solidFill>
                <a:latin typeface="Merriweather"/>
                <a:ea typeface="Merriweather"/>
                <a:cs typeface="Merriweather"/>
                <a:sym typeface="Merriweather"/>
              </a:rPr>
              <a:t>Host </a:t>
            </a:r>
            <a:r>
              <a:rPr lang="en-US" sz="3400" dirty="0">
                <a:solidFill>
                  <a:schemeClr val="dk1"/>
                </a:solidFill>
                <a:latin typeface="Merriweather"/>
                <a:ea typeface="Merriweather"/>
                <a:cs typeface="Merriweather"/>
                <a:sym typeface="Merriweather"/>
              </a:rPr>
              <a:t>a house </a:t>
            </a:r>
            <a:r>
              <a:rPr lang="en-US" sz="3400" dirty="0" smtClean="0">
                <a:solidFill>
                  <a:schemeClr val="dk1"/>
                </a:solidFill>
                <a:latin typeface="Merriweather"/>
                <a:ea typeface="Merriweather"/>
                <a:cs typeface="Merriweather"/>
                <a:sym typeface="Merriweather"/>
              </a:rPr>
              <a:t>meeting</a:t>
            </a:r>
            <a:endParaRPr sz="3400" dirty="0">
              <a:solidFill>
                <a:schemeClr val="dk1"/>
              </a:solidFill>
              <a:latin typeface="Merriweather"/>
              <a:ea typeface="Merriweather"/>
              <a:cs typeface="Merriweather"/>
              <a:sym typeface="Merriweather"/>
            </a:endParaRPr>
          </a:p>
          <a:p>
            <a:pPr marL="457200" marR="0" lvl="0" indent="-393700" algn="l" rtl="0">
              <a:lnSpc>
                <a:spcPct val="80000"/>
              </a:lnSpc>
              <a:spcBef>
                <a:spcPts val="0"/>
              </a:spcBef>
              <a:spcAft>
                <a:spcPts val="0"/>
              </a:spcAft>
              <a:buClr>
                <a:schemeClr val="dk1"/>
              </a:buClr>
              <a:buSzPts val="2600"/>
              <a:buFont typeface="Merriweather"/>
              <a:buChar char="●"/>
            </a:pPr>
            <a:r>
              <a:rPr lang="en-US" sz="3400" dirty="0" smtClean="0">
                <a:solidFill>
                  <a:schemeClr val="dk1"/>
                </a:solidFill>
                <a:latin typeface="Merriweather"/>
                <a:ea typeface="Merriweather"/>
                <a:cs typeface="Merriweather"/>
                <a:sym typeface="Merriweather"/>
              </a:rPr>
              <a:t>Contact your representatives</a:t>
            </a:r>
          </a:p>
          <a:p>
            <a:pPr marL="457200" marR="0" lvl="0" indent="-393700" algn="l" rtl="0">
              <a:lnSpc>
                <a:spcPct val="80000"/>
              </a:lnSpc>
              <a:spcBef>
                <a:spcPts val="0"/>
              </a:spcBef>
              <a:spcAft>
                <a:spcPts val="0"/>
              </a:spcAft>
              <a:buClr>
                <a:schemeClr val="dk1"/>
              </a:buClr>
              <a:buSzPts val="2600"/>
              <a:buFont typeface="Merriweather"/>
              <a:buChar char="●"/>
            </a:pPr>
            <a:r>
              <a:rPr lang="en-US" sz="3400" dirty="0" smtClean="0">
                <a:solidFill>
                  <a:schemeClr val="dk1"/>
                </a:solidFill>
                <a:latin typeface="Merriweather"/>
                <a:ea typeface="Merriweather"/>
                <a:cs typeface="Merriweather"/>
                <a:sym typeface="Merriweather"/>
              </a:rPr>
              <a:t>Monthly Statewide Calls</a:t>
            </a:r>
          </a:p>
          <a:p>
            <a:pPr marL="457200" marR="0" lvl="0" indent="-393700" algn="l" rtl="0">
              <a:lnSpc>
                <a:spcPct val="80000"/>
              </a:lnSpc>
              <a:spcBef>
                <a:spcPts val="0"/>
              </a:spcBef>
              <a:spcAft>
                <a:spcPts val="0"/>
              </a:spcAft>
              <a:buClr>
                <a:schemeClr val="dk1"/>
              </a:buClr>
              <a:buSzPts val="2600"/>
              <a:buFont typeface="Merriweather"/>
              <a:buChar char="●"/>
            </a:pPr>
            <a:r>
              <a:rPr lang="en-US" sz="3400" dirty="0" smtClean="0">
                <a:solidFill>
                  <a:schemeClr val="dk1"/>
                </a:solidFill>
                <a:latin typeface="Merriweather"/>
                <a:ea typeface="Merriweather"/>
                <a:cs typeface="Merriweather"/>
                <a:sym typeface="Merriweather"/>
              </a:rPr>
              <a:t>Coalition sign-on</a:t>
            </a:r>
            <a:endParaRPr sz="3400" dirty="0">
              <a:solidFill>
                <a:schemeClr val="dk1"/>
              </a:solidFill>
              <a:latin typeface="Merriweather"/>
              <a:ea typeface="Merriweather"/>
              <a:cs typeface="Merriweather"/>
              <a:sym typeface="Merriweather"/>
            </a:endParaRPr>
          </a:p>
          <a:p>
            <a:pPr marL="0" marR="0" lvl="0" indent="0" algn="l" rtl="0">
              <a:lnSpc>
                <a:spcPct val="80000"/>
              </a:lnSpc>
              <a:spcBef>
                <a:spcPts val="0"/>
              </a:spcBef>
              <a:spcAft>
                <a:spcPts val="0"/>
              </a:spcAft>
              <a:buNone/>
            </a:pPr>
            <a:endParaRPr sz="2600" dirty="0">
              <a:solidFill>
                <a:schemeClr val="dk1"/>
              </a:solidFill>
              <a:latin typeface="Merriweather"/>
              <a:ea typeface="Merriweather"/>
              <a:cs typeface="Merriweather"/>
              <a:sym typeface="Merriweather"/>
            </a:endParaRPr>
          </a:p>
          <a:p>
            <a:pPr marL="0" marR="0" lvl="0" indent="0" algn="l" rtl="0">
              <a:lnSpc>
                <a:spcPct val="80000"/>
              </a:lnSpc>
              <a:spcBef>
                <a:spcPts val="0"/>
              </a:spcBef>
              <a:spcAft>
                <a:spcPts val="0"/>
              </a:spcAft>
              <a:buNone/>
            </a:pPr>
            <a:endParaRPr sz="2600" dirty="0">
              <a:solidFill>
                <a:schemeClr val="dk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726140" y="383675"/>
            <a:ext cx="8032377" cy="82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smtClean="0">
                <a:latin typeface="Lato"/>
                <a:ea typeface="Lato"/>
                <a:cs typeface="Lato"/>
                <a:sym typeface="Lato"/>
              </a:rPr>
              <a:t>Sounding the Alarm on Climate Disruption</a:t>
            </a:r>
            <a:endParaRPr sz="3000" b="1" dirty="0">
              <a:latin typeface="Lato"/>
              <a:ea typeface="Lato"/>
              <a:cs typeface="Lato"/>
              <a:sym typeface="Lato"/>
            </a:endParaRPr>
          </a:p>
        </p:txBody>
      </p:sp>
      <p:sp>
        <p:nvSpPr>
          <p:cNvPr id="94" name="Google Shape;94;p17"/>
          <p:cNvSpPr txBox="1"/>
          <p:nvPr/>
        </p:nvSpPr>
        <p:spPr>
          <a:xfrm>
            <a:off x="2770125" y="1320492"/>
            <a:ext cx="3331800" cy="5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Lato"/>
              <a:ea typeface="Lato"/>
              <a:cs typeface="Lato"/>
              <a:sym typeface="Lato"/>
            </a:endParaRPr>
          </a:p>
        </p:txBody>
      </p:sp>
      <p:sp>
        <p:nvSpPr>
          <p:cNvPr id="95" name="Google Shape;95;p17"/>
          <p:cNvSpPr txBox="1"/>
          <p:nvPr/>
        </p:nvSpPr>
        <p:spPr>
          <a:xfrm>
            <a:off x="571425" y="1320492"/>
            <a:ext cx="7729200" cy="4854578"/>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404040"/>
              </a:buClr>
              <a:buSzPts val="1600"/>
              <a:buFont typeface="Merriweather"/>
              <a:buChar char="●"/>
            </a:pPr>
            <a:r>
              <a:rPr lang="en-US" sz="1900" dirty="0" smtClean="0">
                <a:solidFill>
                  <a:srgbClr val="404040"/>
                </a:solidFill>
                <a:highlight>
                  <a:srgbClr val="FFFFFF"/>
                </a:highlight>
                <a:latin typeface="Merriweather"/>
                <a:ea typeface="Merriweather"/>
                <a:cs typeface="Merriweather"/>
                <a:sym typeface="Merriweather"/>
              </a:rPr>
              <a:t>In 2018, the world’s leading scientists in the UN International Panel on Climate Change warned there is only a dozen years left for dramatic action to keep global warming below 1.5 degrees Celsius. </a:t>
            </a:r>
          </a:p>
          <a:p>
            <a:pPr marL="457200" lvl="0" indent="-330200" algn="l" rtl="0">
              <a:spcBef>
                <a:spcPts val="0"/>
              </a:spcBef>
              <a:spcAft>
                <a:spcPts val="0"/>
              </a:spcAft>
              <a:buClr>
                <a:srgbClr val="404040"/>
              </a:buClr>
              <a:buSzPts val="1600"/>
              <a:buFont typeface="Merriweather"/>
              <a:buChar char="●"/>
            </a:pPr>
            <a:r>
              <a:rPr lang="en-US" sz="1900" dirty="0" smtClean="0">
                <a:solidFill>
                  <a:srgbClr val="404040"/>
                </a:solidFill>
                <a:highlight>
                  <a:srgbClr val="FFFFFF"/>
                </a:highlight>
                <a:latin typeface="Merriweather"/>
                <a:ea typeface="Merriweather"/>
                <a:cs typeface="Merriweather"/>
                <a:sym typeface="Merriweather"/>
              </a:rPr>
              <a:t>Even half a degree will significantly worsen the risks of drought, floods, extreme heat, and poverty for hundreds of millions of people. </a:t>
            </a:r>
          </a:p>
          <a:p>
            <a:pPr marL="457200" lvl="0" indent="-330200" algn="l" rtl="0">
              <a:spcBef>
                <a:spcPts val="0"/>
              </a:spcBef>
              <a:spcAft>
                <a:spcPts val="0"/>
              </a:spcAft>
              <a:buClr>
                <a:srgbClr val="404040"/>
              </a:buClr>
              <a:buSzPts val="1600"/>
              <a:buFont typeface="Merriweather"/>
              <a:buChar char="●"/>
            </a:pPr>
            <a:r>
              <a:rPr lang="en-US" sz="1900" dirty="0" smtClean="0">
                <a:solidFill>
                  <a:srgbClr val="404040"/>
                </a:solidFill>
                <a:highlight>
                  <a:srgbClr val="FFFFFF"/>
                </a:highlight>
                <a:latin typeface="Merriweather"/>
                <a:ea typeface="Merriweather"/>
                <a:cs typeface="Merriweather"/>
                <a:sym typeface="Merriweather"/>
              </a:rPr>
              <a:t>A half degree difference: coral reefs being completely eradicated, sea level rise would affect 10 million more people, </a:t>
            </a:r>
            <a:r>
              <a:rPr lang="en-US" sz="1900" dirty="0">
                <a:solidFill>
                  <a:srgbClr val="404040"/>
                </a:solidFill>
                <a:highlight>
                  <a:srgbClr val="FFFFFF"/>
                </a:highlight>
                <a:latin typeface="Merriweather"/>
                <a:ea typeface="Merriweather"/>
                <a:cs typeface="Merriweather"/>
                <a:sym typeface="Merriweather"/>
              </a:rPr>
              <a:t>r</a:t>
            </a:r>
            <a:r>
              <a:rPr lang="en-US" sz="1900" dirty="0" smtClean="0">
                <a:solidFill>
                  <a:srgbClr val="404040"/>
                </a:solidFill>
                <a:highlight>
                  <a:srgbClr val="FFFFFF"/>
                </a:highlight>
                <a:latin typeface="Merriweather"/>
                <a:ea typeface="Merriweather"/>
                <a:cs typeface="Merriweather"/>
                <a:sym typeface="Merriweather"/>
              </a:rPr>
              <a:t>egular ice-free summers in the Arctic, insects at risk of losing over half their habitat. </a:t>
            </a:r>
          </a:p>
          <a:p>
            <a:pPr marL="457200" lvl="0" indent="-330200" algn="l" rtl="0">
              <a:spcBef>
                <a:spcPts val="0"/>
              </a:spcBef>
              <a:spcAft>
                <a:spcPts val="0"/>
              </a:spcAft>
              <a:buClr>
                <a:srgbClr val="404040"/>
              </a:buClr>
              <a:buSzPts val="1600"/>
              <a:buFont typeface="Merriweather"/>
              <a:buChar char="●"/>
            </a:pPr>
            <a:r>
              <a:rPr lang="en-US" sz="1900" dirty="0" smtClean="0">
                <a:solidFill>
                  <a:srgbClr val="404040"/>
                </a:solidFill>
                <a:highlight>
                  <a:srgbClr val="FFFFFF"/>
                </a:highlight>
                <a:latin typeface="Merriweather"/>
                <a:ea typeface="Merriweather"/>
                <a:cs typeface="Merriweather"/>
                <a:sym typeface="Merriweather"/>
              </a:rPr>
              <a:t>This is the difference 1/2 degree makes, yet business as usual emissions takes the world well above 2 degrees of warming. </a:t>
            </a:r>
          </a:p>
          <a:p>
            <a:pPr marL="457200" lvl="0" indent="-330200" algn="l" rtl="0">
              <a:spcBef>
                <a:spcPts val="0"/>
              </a:spcBef>
              <a:spcAft>
                <a:spcPts val="0"/>
              </a:spcAft>
              <a:buClr>
                <a:srgbClr val="404040"/>
              </a:buClr>
              <a:buSzPts val="1600"/>
              <a:buFont typeface="Merriweather"/>
              <a:buChar char="●"/>
            </a:pPr>
            <a:endParaRPr lang="en-US" sz="19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900" b="1" u="sng" dirty="0" smtClean="0">
                <a:solidFill>
                  <a:srgbClr val="404040"/>
                </a:solidFill>
                <a:highlight>
                  <a:srgbClr val="FFFFFF"/>
                </a:highlight>
                <a:latin typeface="Merriweather"/>
                <a:ea typeface="Merriweather"/>
                <a:cs typeface="Merriweather"/>
                <a:sym typeface="Merriweather"/>
              </a:rPr>
              <a:t>A world in which we continue to burn coal is not a world with a livable climate for future generations. </a:t>
            </a:r>
            <a:endParaRPr sz="1900" b="1" u="sng" dirty="0">
              <a:solidFill>
                <a:srgbClr val="404040"/>
              </a:solidFill>
              <a:highlight>
                <a:srgbClr val="FFFFFF"/>
              </a:highlight>
              <a:latin typeface="Merriweather"/>
              <a:ea typeface="Merriweather"/>
              <a:cs typeface="Merriweather"/>
              <a:sym typeface="Merriweather"/>
            </a:endParaRPr>
          </a:p>
        </p:txBody>
      </p:sp>
      <p:cxnSp>
        <p:nvCxnSpPr>
          <p:cNvPr id="96" name="Google Shape;96;p17"/>
          <p:cNvCxnSpPr/>
          <p:nvPr/>
        </p:nvCxnSpPr>
        <p:spPr>
          <a:xfrm>
            <a:off x="2770129" y="1265333"/>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p:nvPr/>
        </p:nvSpPr>
        <p:spPr>
          <a:xfrm>
            <a:off x="6108600" y="0"/>
            <a:ext cx="3054300" cy="3428700"/>
          </a:xfrm>
          <a:prstGeom prst="rect">
            <a:avLst/>
          </a:prstGeom>
          <a:solidFill>
            <a:srgbClr val="D9D9D9"/>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Lato"/>
                <a:ea typeface="Lato"/>
                <a:cs typeface="Lato"/>
                <a:sym typeface="Lato"/>
              </a:rPr>
              <a:t>W: 3.34</a:t>
            </a:r>
            <a:br>
              <a:rPr lang="en-US">
                <a:latin typeface="Lato"/>
                <a:ea typeface="Lato"/>
                <a:cs typeface="Lato"/>
                <a:sym typeface="Lato"/>
              </a:rPr>
            </a:br>
            <a:r>
              <a:rPr lang="en-US">
                <a:latin typeface="Lato"/>
                <a:ea typeface="Lato"/>
                <a:cs typeface="Lato"/>
                <a:sym typeface="Lato"/>
              </a:rPr>
              <a:t>H: 2.81</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X: 6.68</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Y: 0</a:t>
            </a:r>
            <a:endParaRPr>
              <a:latin typeface="Lato"/>
              <a:ea typeface="Lato"/>
              <a:cs typeface="Lato"/>
              <a:sym typeface="Lato"/>
            </a:endParaRPr>
          </a:p>
        </p:txBody>
      </p:sp>
      <p:sp>
        <p:nvSpPr>
          <p:cNvPr id="79" name="Google Shape;79;p16"/>
          <p:cNvSpPr/>
          <p:nvPr/>
        </p:nvSpPr>
        <p:spPr>
          <a:xfrm>
            <a:off x="0" y="0"/>
            <a:ext cx="3054300" cy="3428700"/>
          </a:xfrm>
          <a:prstGeom prst="rect">
            <a:avLst/>
          </a:prstGeom>
          <a:solidFill>
            <a:srgbClr val="D9D9D9"/>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Lato"/>
                <a:ea typeface="Lato"/>
                <a:cs typeface="Lato"/>
                <a:sym typeface="Lato"/>
              </a:rPr>
              <a:t>W: 3.34</a:t>
            </a:r>
            <a:br>
              <a:rPr lang="en-US">
                <a:latin typeface="Lato"/>
                <a:ea typeface="Lato"/>
                <a:cs typeface="Lato"/>
                <a:sym typeface="Lato"/>
              </a:rPr>
            </a:br>
            <a:r>
              <a:rPr lang="en-US">
                <a:latin typeface="Lato"/>
                <a:ea typeface="Lato"/>
                <a:cs typeface="Lato"/>
                <a:sym typeface="Lato"/>
              </a:rPr>
              <a:t>H: 2.81</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X: 0</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Y: 0</a:t>
            </a:r>
            <a:endParaRPr>
              <a:latin typeface="Lato"/>
              <a:ea typeface="Lato"/>
              <a:cs typeface="Lato"/>
              <a:sym typeface="Lato"/>
            </a:endParaRPr>
          </a:p>
        </p:txBody>
      </p:sp>
      <p:sp>
        <p:nvSpPr>
          <p:cNvPr id="80" name="Google Shape;80;p16"/>
          <p:cNvSpPr/>
          <p:nvPr/>
        </p:nvSpPr>
        <p:spPr>
          <a:xfrm>
            <a:off x="3054300" y="3428800"/>
            <a:ext cx="3054300" cy="3428700"/>
          </a:xfrm>
          <a:prstGeom prst="rect">
            <a:avLst/>
          </a:prstGeom>
          <a:solidFill>
            <a:srgbClr val="D9D9D9"/>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atin typeface="Lato"/>
                <a:ea typeface="Lato"/>
                <a:cs typeface="Lato"/>
                <a:sym typeface="Lato"/>
              </a:rPr>
              <a:t>W: 3.34</a:t>
            </a:r>
            <a:br>
              <a:rPr lang="en-US">
                <a:latin typeface="Lato"/>
                <a:ea typeface="Lato"/>
                <a:cs typeface="Lato"/>
                <a:sym typeface="Lato"/>
              </a:rPr>
            </a:br>
            <a:r>
              <a:rPr lang="en-US">
                <a:latin typeface="Lato"/>
                <a:ea typeface="Lato"/>
                <a:cs typeface="Lato"/>
                <a:sym typeface="Lato"/>
              </a:rPr>
              <a:t>H: 2.81</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X: 3.34</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Y: 2.81</a:t>
            </a:r>
            <a:endParaRPr>
              <a:latin typeface="Lato"/>
              <a:ea typeface="Lato"/>
              <a:cs typeface="Lato"/>
              <a:sym typeface="Lato"/>
            </a:endParaRPr>
          </a:p>
        </p:txBody>
      </p:sp>
      <p:sp>
        <p:nvSpPr>
          <p:cNvPr id="81" name="Google Shape;81;p16"/>
          <p:cNvSpPr txBox="1"/>
          <p:nvPr/>
        </p:nvSpPr>
        <p:spPr>
          <a:xfrm>
            <a:off x="408825" y="5093000"/>
            <a:ext cx="2257500" cy="127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a:solidFill>
                <a:srgbClr val="404040"/>
              </a:solidFill>
              <a:highlight>
                <a:srgbClr val="FFFFFF"/>
              </a:highlight>
              <a:latin typeface="Merriweather"/>
              <a:ea typeface="Merriweather"/>
              <a:cs typeface="Merriweather"/>
              <a:sym typeface="Merriweather"/>
            </a:endParaRPr>
          </a:p>
        </p:txBody>
      </p:sp>
      <p:sp>
        <p:nvSpPr>
          <p:cNvPr id="82" name="Google Shape;82;p16"/>
          <p:cNvSpPr txBox="1"/>
          <p:nvPr/>
        </p:nvSpPr>
        <p:spPr>
          <a:xfrm>
            <a:off x="286575" y="4121975"/>
            <a:ext cx="1975500" cy="1687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800" b="1">
                <a:solidFill>
                  <a:schemeClr val="dk1"/>
                </a:solidFill>
                <a:latin typeface="Lato"/>
                <a:ea typeface="Lato"/>
                <a:cs typeface="Lato"/>
                <a:sym typeface="Lato"/>
              </a:rPr>
              <a:t>Coal plants are the number one source of toxic water pollution in the country. </a:t>
            </a:r>
            <a:endParaRPr sz="1800" b="1">
              <a:latin typeface="Lato"/>
              <a:ea typeface="Lato"/>
              <a:cs typeface="Lato"/>
              <a:sym typeface="Lato"/>
            </a:endParaRPr>
          </a:p>
        </p:txBody>
      </p:sp>
      <p:sp>
        <p:nvSpPr>
          <p:cNvPr id="83" name="Google Shape;83;p16"/>
          <p:cNvSpPr txBox="1"/>
          <p:nvPr/>
        </p:nvSpPr>
        <p:spPr>
          <a:xfrm>
            <a:off x="3452700" y="1698033"/>
            <a:ext cx="2257500" cy="127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a:solidFill>
                <a:srgbClr val="404040"/>
              </a:solidFill>
              <a:highlight>
                <a:srgbClr val="FFFFFF"/>
              </a:highlight>
              <a:latin typeface="Merriweather"/>
              <a:ea typeface="Merriweather"/>
              <a:cs typeface="Merriweather"/>
              <a:sym typeface="Merriweather"/>
            </a:endParaRPr>
          </a:p>
        </p:txBody>
      </p:sp>
      <p:sp>
        <p:nvSpPr>
          <p:cNvPr id="84" name="Google Shape;84;p16"/>
          <p:cNvSpPr txBox="1"/>
          <p:nvPr/>
        </p:nvSpPr>
        <p:spPr>
          <a:xfrm>
            <a:off x="3452700" y="583525"/>
            <a:ext cx="2398500" cy="12717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sz="1800" b="1">
                <a:solidFill>
                  <a:schemeClr val="dk1"/>
                </a:solidFill>
                <a:latin typeface="Lato"/>
                <a:ea typeface="Lato"/>
                <a:cs typeface="Lato"/>
                <a:sym typeface="Lato"/>
              </a:rPr>
              <a:t>From 2011 – 2017, electricity generation from coal in Maryland has declined by nearly 60%</a:t>
            </a:r>
            <a:endParaRPr sz="1800" b="1">
              <a:latin typeface="Lato"/>
              <a:ea typeface="Lato"/>
              <a:cs typeface="Lato"/>
              <a:sym typeface="Lato"/>
            </a:endParaRPr>
          </a:p>
        </p:txBody>
      </p:sp>
      <p:sp>
        <p:nvSpPr>
          <p:cNvPr id="85" name="Google Shape;85;p16"/>
          <p:cNvSpPr txBox="1"/>
          <p:nvPr/>
        </p:nvSpPr>
        <p:spPr>
          <a:xfrm>
            <a:off x="6496575" y="4267550"/>
            <a:ext cx="2398500" cy="10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Lato"/>
                <a:ea typeface="Lato"/>
                <a:cs typeface="Lato"/>
                <a:sym typeface="Lato"/>
              </a:rPr>
              <a:t>Since 2010, </a:t>
            </a:r>
            <a:r>
              <a:rPr lang="en-US" sz="1800" b="1" dirty="0" smtClean="0">
                <a:latin typeface="Lato"/>
                <a:ea typeface="Lato"/>
                <a:cs typeface="Lato"/>
                <a:sym typeface="Lato"/>
              </a:rPr>
              <a:t>296 </a:t>
            </a:r>
            <a:r>
              <a:rPr lang="en-US" sz="1800" b="1" dirty="0">
                <a:latin typeface="Lato"/>
                <a:ea typeface="Lato"/>
                <a:cs typeface="Lato"/>
                <a:sym typeface="Lato"/>
              </a:rPr>
              <a:t>coal-fired power plants have retired or announced their retirement plans</a:t>
            </a:r>
            <a:endParaRPr sz="1800" b="1" dirty="0">
              <a:latin typeface="Lato"/>
              <a:ea typeface="Lato"/>
              <a:cs typeface="Lato"/>
              <a:sym typeface="Lato"/>
            </a:endParaRPr>
          </a:p>
          <a:p>
            <a:pPr marL="0" lvl="0" indent="0" algn="l" rtl="0">
              <a:spcBef>
                <a:spcPts val="0"/>
              </a:spcBef>
              <a:spcAft>
                <a:spcPts val="0"/>
              </a:spcAft>
              <a:buNone/>
            </a:pPr>
            <a:endParaRPr sz="1800" b="1" dirty="0">
              <a:latin typeface="Lato"/>
              <a:ea typeface="Lato"/>
              <a:cs typeface="Lato"/>
              <a:sym typeface="Lato"/>
            </a:endParaRPr>
          </a:p>
        </p:txBody>
      </p:sp>
      <p:pic>
        <p:nvPicPr>
          <p:cNvPr id="86" name="Google Shape;86;p16" descr="http://esm.versar.com/pprp/powerplants/images/chalkpoint.gif"/>
          <p:cNvPicPr preferRelativeResize="0"/>
          <p:nvPr/>
        </p:nvPicPr>
        <p:blipFill rotWithShape="1">
          <a:blip r:embed="rId3">
            <a:alphaModFix/>
          </a:blip>
          <a:srcRect r="25026"/>
          <a:stretch/>
        </p:blipFill>
        <p:spPr>
          <a:xfrm>
            <a:off x="0" y="300"/>
            <a:ext cx="3054300" cy="3428700"/>
          </a:xfrm>
          <a:prstGeom prst="rect">
            <a:avLst/>
          </a:prstGeom>
          <a:noFill/>
          <a:ln>
            <a:noFill/>
          </a:ln>
        </p:spPr>
      </p:pic>
      <p:pic>
        <p:nvPicPr>
          <p:cNvPr id="87" name="Google Shape;87;p16"/>
          <p:cNvPicPr preferRelativeResize="0"/>
          <p:nvPr/>
        </p:nvPicPr>
        <p:blipFill rotWithShape="1">
          <a:blip r:embed="rId4">
            <a:alphaModFix/>
          </a:blip>
          <a:srcRect l="16840" t="19238" r="45323" b="16953"/>
          <a:stretch/>
        </p:blipFill>
        <p:spPr>
          <a:xfrm>
            <a:off x="6108600" y="0"/>
            <a:ext cx="3054299" cy="3428700"/>
          </a:xfrm>
          <a:prstGeom prst="rect">
            <a:avLst/>
          </a:prstGeom>
          <a:noFill/>
          <a:ln>
            <a:noFill/>
          </a:ln>
        </p:spPr>
      </p:pic>
      <p:pic>
        <p:nvPicPr>
          <p:cNvPr id="88" name="Google Shape;88;p16" descr="http://theenergyfix.com/wp-content/uploads/2011/06/mirant-plant-dickerson.jpg"/>
          <p:cNvPicPr preferRelativeResize="0"/>
          <p:nvPr/>
        </p:nvPicPr>
        <p:blipFill rotWithShape="1">
          <a:blip r:embed="rId5">
            <a:alphaModFix/>
          </a:blip>
          <a:srcRect l="24024" t="17582" r="29755" b="23476"/>
          <a:stretch/>
        </p:blipFill>
        <p:spPr>
          <a:xfrm>
            <a:off x="3054300" y="3429000"/>
            <a:ext cx="3099300" cy="34287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712827" y="529867"/>
            <a:ext cx="56580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Lato"/>
                <a:ea typeface="Lato"/>
                <a:cs typeface="Lato"/>
                <a:sym typeface="Lato"/>
              </a:rPr>
              <a:t>Coal Plants in Maryland</a:t>
            </a:r>
            <a:endParaRPr sz="3600" b="1">
              <a:latin typeface="Lato"/>
              <a:ea typeface="Lato"/>
              <a:cs typeface="Lato"/>
              <a:sym typeface="Lato"/>
            </a:endParaRPr>
          </a:p>
        </p:txBody>
      </p:sp>
      <p:cxnSp>
        <p:nvCxnSpPr>
          <p:cNvPr id="63" name="Google Shape;63;p15"/>
          <p:cNvCxnSpPr/>
          <p:nvPr/>
        </p:nvCxnSpPr>
        <p:spPr>
          <a:xfrm>
            <a:off x="794654" y="1411533"/>
            <a:ext cx="3331800" cy="0"/>
          </a:xfrm>
          <a:prstGeom prst="straightConnector1">
            <a:avLst/>
          </a:prstGeom>
          <a:noFill/>
          <a:ln w="28575" cap="flat" cmpd="sng">
            <a:solidFill>
              <a:srgbClr val="319B42"/>
            </a:solidFill>
            <a:prstDash val="solid"/>
            <a:round/>
            <a:headEnd type="none" w="med" len="med"/>
            <a:tailEnd type="none" w="med" len="med"/>
          </a:ln>
        </p:spPr>
      </p:cxnSp>
      <p:pic>
        <p:nvPicPr>
          <p:cNvPr id="64" name="Google Shape;64;p15"/>
          <p:cNvPicPr preferRelativeResize="0"/>
          <p:nvPr/>
        </p:nvPicPr>
        <p:blipFill>
          <a:blip r:embed="rId3">
            <a:alphaModFix/>
          </a:blip>
          <a:stretch>
            <a:fillRect/>
          </a:stretch>
        </p:blipFill>
        <p:spPr>
          <a:xfrm>
            <a:off x="376238" y="1682133"/>
            <a:ext cx="8391525" cy="4333875"/>
          </a:xfrm>
          <a:prstGeom prst="rect">
            <a:avLst/>
          </a:prstGeom>
          <a:noFill/>
          <a:ln>
            <a:noFill/>
          </a:ln>
        </p:spPr>
      </p:pic>
      <p:cxnSp>
        <p:nvCxnSpPr>
          <p:cNvPr id="65" name="Google Shape;65;p15"/>
          <p:cNvCxnSpPr/>
          <p:nvPr/>
        </p:nvCxnSpPr>
        <p:spPr>
          <a:xfrm rot="10800000" flipH="1">
            <a:off x="1026875" y="5244400"/>
            <a:ext cx="1393500" cy="1830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15"/>
          <p:cNvCxnSpPr/>
          <p:nvPr/>
        </p:nvCxnSpPr>
        <p:spPr>
          <a:xfrm rot="10800000" flipH="1">
            <a:off x="1045200" y="5189375"/>
            <a:ext cx="1467000" cy="1830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15"/>
          <p:cNvCxnSpPr/>
          <p:nvPr/>
        </p:nvCxnSpPr>
        <p:spPr>
          <a:xfrm rot="10800000" flipH="1">
            <a:off x="1100225" y="5317725"/>
            <a:ext cx="1411800" cy="1830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15"/>
          <p:cNvCxnSpPr/>
          <p:nvPr/>
        </p:nvCxnSpPr>
        <p:spPr>
          <a:xfrm rot="10800000" flipH="1">
            <a:off x="1650325" y="2053800"/>
            <a:ext cx="54900" cy="1081800"/>
          </a:xfrm>
          <a:prstGeom prst="straightConnector1">
            <a:avLst/>
          </a:prstGeom>
          <a:noFill/>
          <a:ln w="9525" cap="flat" cmpd="sng">
            <a:solidFill>
              <a:schemeClr val="dk2"/>
            </a:solidFill>
            <a:prstDash val="solid"/>
            <a:round/>
            <a:headEnd type="none" w="med" len="med"/>
            <a:tailEnd type="triangle" w="med" len="med"/>
          </a:ln>
        </p:spPr>
      </p:cxnSp>
      <p:cxnSp>
        <p:nvCxnSpPr>
          <p:cNvPr id="69" name="Google Shape;69;p15"/>
          <p:cNvCxnSpPr/>
          <p:nvPr/>
        </p:nvCxnSpPr>
        <p:spPr>
          <a:xfrm rot="10800000" flipH="1">
            <a:off x="2567175" y="3062325"/>
            <a:ext cx="1558500" cy="623400"/>
          </a:xfrm>
          <a:prstGeom prst="straightConnector1">
            <a:avLst/>
          </a:prstGeom>
          <a:noFill/>
          <a:ln w="9525" cap="flat" cmpd="sng">
            <a:solidFill>
              <a:schemeClr val="dk2"/>
            </a:solidFill>
            <a:prstDash val="solid"/>
            <a:round/>
            <a:headEnd type="none" w="med" len="med"/>
            <a:tailEnd type="triangle" w="med" len="med"/>
          </a:ln>
        </p:spPr>
      </p:cxnSp>
      <p:cxnSp>
        <p:nvCxnSpPr>
          <p:cNvPr id="70" name="Google Shape;70;p15"/>
          <p:cNvCxnSpPr/>
          <p:nvPr/>
        </p:nvCxnSpPr>
        <p:spPr>
          <a:xfrm>
            <a:off x="2713850" y="4052450"/>
            <a:ext cx="2915700" cy="44010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15"/>
          <p:cNvCxnSpPr/>
          <p:nvPr/>
        </p:nvCxnSpPr>
        <p:spPr>
          <a:xfrm>
            <a:off x="2750525" y="4437525"/>
            <a:ext cx="2255400" cy="330000"/>
          </a:xfrm>
          <a:prstGeom prst="straightConnector1">
            <a:avLst/>
          </a:prstGeom>
          <a:noFill/>
          <a:ln w="9525" cap="flat" cmpd="sng">
            <a:solidFill>
              <a:schemeClr val="dk2"/>
            </a:solidFill>
            <a:prstDash val="solid"/>
            <a:round/>
            <a:headEnd type="none" w="med" len="med"/>
            <a:tailEnd type="triangle" w="med" len="med"/>
          </a:ln>
        </p:spPr>
      </p:cxnSp>
      <p:cxnSp>
        <p:nvCxnSpPr>
          <p:cNvPr id="72" name="Google Shape;72;p15"/>
          <p:cNvCxnSpPr/>
          <p:nvPr/>
        </p:nvCxnSpPr>
        <p:spPr>
          <a:xfrm rot="10800000" flipH="1">
            <a:off x="2365450" y="2989050"/>
            <a:ext cx="3264000" cy="1851900"/>
          </a:xfrm>
          <a:prstGeom prst="straightConnector1">
            <a:avLst/>
          </a:prstGeom>
          <a:noFill/>
          <a:ln w="9525" cap="flat" cmpd="sng">
            <a:solidFill>
              <a:schemeClr val="dk2"/>
            </a:solidFill>
            <a:prstDash val="solid"/>
            <a:round/>
            <a:headEnd type="none" w="med" len="med"/>
            <a:tailEnd type="triangle" w="med" len="med"/>
          </a:ln>
        </p:spPr>
      </p:cxnSp>
      <p:cxnSp>
        <p:nvCxnSpPr>
          <p:cNvPr id="73" name="Google Shape;73;p15"/>
          <p:cNvCxnSpPr/>
          <p:nvPr/>
        </p:nvCxnSpPr>
        <p:spPr>
          <a:xfrm rot="10800000" flipH="1">
            <a:off x="3098925" y="3172125"/>
            <a:ext cx="2732100" cy="2457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2190300" y="383675"/>
            <a:ext cx="4452600" cy="82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latin typeface="Lato"/>
                <a:ea typeface="Lato"/>
                <a:cs typeface="Lato"/>
                <a:sym typeface="Lato"/>
              </a:rPr>
              <a:t>Maryland’s Coal Plants</a:t>
            </a:r>
            <a:endParaRPr sz="3000" b="1">
              <a:latin typeface="Lato"/>
              <a:ea typeface="Lato"/>
              <a:cs typeface="Lato"/>
              <a:sym typeface="Lato"/>
            </a:endParaRPr>
          </a:p>
        </p:txBody>
      </p:sp>
      <p:sp>
        <p:nvSpPr>
          <p:cNvPr id="94" name="Google Shape;94;p17"/>
          <p:cNvSpPr txBox="1"/>
          <p:nvPr/>
        </p:nvSpPr>
        <p:spPr>
          <a:xfrm>
            <a:off x="2770125" y="1320600"/>
            <a:ext cx="3331800" cy="5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404040"/>
                </a:solidFill>
                <a:highlight>
                  <a:srgbClr val="FFFFFF"/>
                </a:highlight>
                <a:latin typeface="Lato"/>
                <a:ea typeface="Lato"/>
                <a:cs typeface="Lato"/>
                <a:sym typeface="Lato"/>
              </a:rPr>
              <a:t>By the Numbers</a:t>
            </a:r>
            <a:endParaRPr sz="2400">
              <a:latin typeface="Lato"/>
              <a:ea typeface="Lato"/>
              <a:cs typeface="Lato"/>
              <a:sym typeface="Lato"/>
            </a:endParaRPr>
          </a:p>
        </p:txBody>
      </p:sp>
      <p:sp>
        <p:nvSpPr>
          <p:cNvPr id="95" name="Google Shape;95;p17"/>
          <p:cNvSpPr txBox="1"/>
          <p:nvPr/>
        </p:nvSpPr>
        <p:spPr>
          <a:xfrm>
            <a:off x="582875" y="1913774"/>
            <a:ext cx="7729200" cy="4531849"/>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6 - Six coal plants in Maryland pumped out the same amount of climate pollution in 2017 as over 2,000,000 cars </a:t>
            </a:r>
            <a:endParaRPr sz="1600" dirty="0">
              <a:solidFill>
                <a:srgbClr val="404040"/>
              </a:solidFill>
              <a:highlight>
                <a:srgbClr val="FFFFFF"/>
              </a:highlight>
              <a:latin typeface="Merriweather"/>
              <a:ea typeface="Merriweather"/>
              <a:cs typeface="Merriweather"/>
              <a:sym typeface="Merriweather"/>
            </a:endParaRPr>
          </a:p>
          <a:p>
            <a:pPr marL="457200" lvl="0" indent="0" algn="l" rtl="0">
              <a:spcBef>
                <a:spcPts val="0"/>
              </a:spcBef>
              <a:spcAft>
                <a:spcPts val="0"/>
              </a:spcAft>
              <a:buNone/>
            </a:pPr>
            <a:endParaRPr sz="16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5 - Five coal plants in the state were operating with expired water pollution permits in 2018</a:t>
            </a:r>
            <a:endParaRPr sz="16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6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4 - Four coal plants in Maryland were built during or before the Nixon administration (two were built during the Eisenhower administration).</a:t>
            </a:r>
            <a:endParaRPr sz="16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6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3 - Three coal plants are operating without modern pollution controls for smog-forming nitrogen oxides.</a:t>
            </a:r>
            <a:endParaRPr sz="16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6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2 - Two plants are co-located in the same community, in northern Anne Arundel County, just south of Baltimore City</a:t>
            </a:r>
            <a:endParaRPr sz="16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600" dirty="0">
              <a:solidFill>
                <a:srgbClr val="404040"/>
              </a:solidFill>
              <a:highlight>
                <a:srgbClr val="FFFFFF"/>
              </a:highlight>
              <a:latin typeface="Merriweather"/>
              <a:ea typeface="Merriweather"/>
              <a:cs typeface="Merriweather"/>
              <a:sym typeface="Merriweather"/>
            </a:endParaRPr>
          </a:p>
          <a:p>
            <a:pPr marL="457200" lvl="0" indent="-330200" algn="l" rtl="0">
              <a:spcBef>
                <a:spcPts val="0"/>
              </a:spcBef>
              <a:spcAft>
                <a:spcPts val="0"/>
              </a:spcAft>
              <a:buClr>
                <a:srgbClr val="404040"/>
              </a:buClr>
              <a:buSzPts val="1600"/>
              <a:buFont typeface="Merriweather"/>
              <a:buChar char="●"/>
            </a:pPr>
            <a:r>
              <a:rPr lang="en-US" sz="1600" dirty="0">
                <a:solidFill>
                  <a:srgbClr val="404040"/>
                </a:solidFill>
                <a:highlight>
                  <a:srgbClr val="FFFFFF"/>
                </a:highlight>
                <a:latin typeface="Merriweather"/>
                <a:ea typeface="Merriweather"/>
                <a:cs typeface="Merriweather"/>
                <a:sym typeface="Merriweather"/>
              </a:rPr>
              <a:t>1 - One Maryland coal </a:t>
            </a:r>
            <a:r>
              <a:rPr lang="en-US" sz="1600" dirty="0" smtClean="0">
                <a:solidFill>
                  <a:srgbClr val="404040"/>
                </a:solidFill>
                <a:highlight>
                  <a:srgbClr val="FFFFFF"/>
                </a:highlight>
                <a:latin typeface="Merriweather"/>
                <a:ea typeface="Merriweather"/>
                <a:cs typeface="Merriweather"/>
                <a:sym typeface="Merriweather"/>
              </a:rPr>
              <a:t>plant (CP Crane in Baltimore County </a:t>
            </a:r>
            <a:r>
              <a:rPr lang="en-US" sz="1600" dirty="0">
                <a:solidFill>
                  <a:srgbClr val="404040"/>
                </a:solidFill>
                <a:highlight>
                  <a:srgbClr val="FFFFFF"/>
                </a:highlight>
                <a:latin typeface="Merriweather"/>
                <a:ea typeface="Merriweather"/>
                <a:cs typeface="Merriweather"/>
                <a:sym typeface="Merriweather"/>
              </a:rPr>
              <a:t>deactivated in 2018</a:t>
            </a:r>
            <a:r>
              <a:rPr lang="en-US" sz="1600" dirty="0" smtClean="0">
                <a:solidFill>
                  <a:srgbClr val="404040"/>
                </a:solidFill>
                <a:highlight>
                  <a:srgbClr val="FFFFFF"/>
                </a:highlight>
                <a:latin typeface="Merriweather"/>
                <a:ea typeface="Merriweather"/>
                <a:cs typeface="Merriweather"/>
                <a:sym typeface="Merriweather"/>
              </a:rPr>
              <a:t>. Recently approved to convert to fracked gas.) </a:t>
            </a:r>
            <a:endParaRPr sz="1600" dirty="0">
              <a:solidFill>
                <a:srgbClr val="404040"/>
              </a:solidFill>
              <a:highlight>
                <a:srgbClr val="FFFFFF"/>
              </a:highlight>
              <a:latin typeface="Merriweather"/>
              <a:ea typeface="Merriweather"/>
              <a:cs typeface="Merriweather"/>
              <a:sym typeface="Merriweather"/>
            </a:endParaRPr>
          </a:p>
        </p:txBody>
      </p:sp>
      <p:cxnSp>
        <p:nvCxnSpPr>
          <p:cNvPr id="96" name="Google Shape;96;p17"/>
          <p:cNvCxnSpPr/>
          <p:nvPr/>
        </p:nvCxnSpPr>
        <p:spPr>
          <a:xfrm>
            <a:off x="2770129" y="1265333"/>
            <a:ext cx="3331800" cy="0"/>
          </a:xfrm>
          <a:prstGeom prst="straightConnector1">
            <a:avLst/>
          </a:prstGeom>
          <a:noFill/>
          <a:ln w="28575" cap="flat" cmpd="sng">
            <a:solidFill>
              <a:srgbClr val="319B42"/>
            </a:solidFill>
            <a:prstDash val="solid"/>
            <a:round/>
            <a:headEnd type="none" w="med" len="med"/>
            <a:tailEnd type="none" w="med" len="med"/>
          </a:ln>
        </p:spPr>
      </p:cxnSp>
    </p:spTree>
    <p:extLst>
      <p:ext uri="{BB962C8B-B14F-4D97-AF65-F5344CB8AC3E}">
        <p14:creationId xmlns:p14="http://schemas.microsoft.com/office/powerpoint/2010/main" val="3955293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aphicFrame>
        <p:nvGraphicFramePr>
          <p:cNvPr id="3" name="Chart 2">
            <a:extLst>
              <a:ext uri="{FF2B5EF4-FFF2-40B4-BE49-F238E27FC236}">
                <a16:creationId xmlns:lc="http://schemas.openxmlformats.org/drawingml/2006/lockedCanvas" xmlns:arto="http://schemas.microsoft.com/office/word/2006/arto"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ve="http://schemas.openxmlformats.org/markup-compatibility/2006"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F87568C-569C-481F-87F6-386AA7BF1F5F}"/>
              </a:ext>
            </a:extLst>
          </p:cNvPr>
          <p:cNvGraphicFramePr/>
          <p:nvPr>
            <p:extLst>
              <p:ext uri="{D42A27DB-BD31-4B8C-83A1-F6EECF244321}">
                <p14:modId xmlns:p14="http://schemas.microsoft.com/office/powerpoint/2010/main" val="193126936"/>
              </p:ext>
            </p:extLst>
          </p:nvPr>
        </p:nvGraphicFramePr>
        <p:xfrm>
          <a:off x="770964" y="376517"/>
          <a:ext cx="7960659" cy="56925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1497107" y="114928"/>
            <a:ext cx="5712041" cy="5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latin typeface="Lato"/>
                <a:ea typeface="Lato"/>
                <a:cs typeface="Lato"/>
                <a:sym typeface="Lato"/>
              </a:rPr>
              <a:t>Air Quality </a:t>
            </a:r>
            <a:r>
              <a:rPr lang="en-US" sz="3000" b="1" dirty="0" smtClean="0">
                <a:latin typeface="Lato"/>
                <a:ea typeface="Lato"/>
                <a:cs typeface="Lato"/>
                <a:sym typeface="Lato"/>
              </a:rPr>
              <a:t>and Public Health</a:t>
            </a:r>
            <a:endParaRPr sz="3000" b="1" dirty="0">
              <a:latin typeface="Lato"/>
              <a:ea typeface="Lato"/>
              <a:cs typeface="Lato"/>
              <a:sym typeface="Lato"/>
            </a:endParaRPr>
          </a:p>
        </p:txBody>
      </p:sp>
      <p:sp>
        <p:nvSpPr>
          <p:cNvPr id="102" name="Google Shape;102;p18"/>
          <p:cNvSpPr txBox="1"/>
          <p:nvPr/>
        </p:nvSpPr>
        <p:spPr>
          <a:xfrm>
            <a:off x="463575" y="979957"/>
            <a:ext cx="7944900" cy="5483595"/>
          </a:xfrm>
          <a:prstGeom prst="rect">
            <a:avLst/>
          </a:prstGeom>
          <a:noFill/>
          <a:ln>
            <a:noFill/>
          </a:ln>
        </p:spPr>
        <p:txBody>
          <a:bodyPr spcFirstLastPara="1" wrap="square" lIns="91425" tIns="91425" rIns="91425" bIns="91425" anchor="t" anchorCtr="0">
            <a:noAutofit/>
          </a:bodyPr>
          <a:lstStyle/>
          <a:p>
            <a:pPr marL="457200" indent="-336550">
              <a:buClr>
                <a:srgbClr val="404040"/>
              </a:buClr>
              <a:buSzPts val="1700"/>
              <a:buFont typeface="Merriweather"/>
              <a:buChar char="●"/>
            </a:pPr>
            <a:r>
              <a:rPr lang="en-US" sz="2400" dirty="0">
                <a:solidFill>
                  <a:schemeClr val="dk1"/>
                </a:solidFill>
                <a:latin typeface="Merriweather"/>
                <a:ea typeface="Merriweather"/>
                <a:cs typeface="Merriweather"/>
                <a:sym typeface="Merriweather"/>
              </a:rPr>
              <a:t>Prince George’s County recently received an F grade from the American Lung Association regarding it’s ozone pollution. </a:t>
            </a:r>
            <a:r>
              <a:rPr lang="en-US" sz="2400" dirty="0" smtClean="0">
                <a:solidFill>
                  <a:schemeClr val="dk1"/>
                </a:solidFill>
                <a:latin typeface="Merriweather"/>
                <a:ea typeface="Merriweather"/>
                <a:cs typeface="Merriweather"/>
                <a:sym typeface="Merriweather"/>
              </a:rPr>
              <a:t>Montgomery County received a D.</a:t>
            </a:r>
          </a:p>
          <a:p>
            <a:pPr marL="457200" indent="-336550">
              <a:buClr>
                <a:srgbClr val="404040"/>
              </a:buClr>
              <a:buSzPts val="1700"/>
              <a:buFont typeface="Merriweather"/>
              <a:buChar char="●"/>
            </a:pPr>
            <a:endParaRPr lang="en-US" sz="2400" dirty="0" smtClean="0">
              <a:solidFill>
                <a:schemeClr val="dk1"/>
              </a:solidFill>
              <a:latin typeface="Merriweather"/>
              <a:ea typeface="Merriweather"/>
              <a:cs typeface="Merriweather"/>
              <a:sym typeface="Merriweather"/>
            </a:endParaRPr>
          </a:p>
          <a:p>
            <a:pPr marL="457200" lvl="0" indent="-336550" algn="l" rtl="0">
              <a:spcBef>
                <a:spcPts val="0"/>
              </a:spcBef>
              <a:spcAft>
                <a:spcPts val="0"/>
              </a:spcAft>
              <a:buClr>
                <a:srgbClr val="404040"/>
              </a:buClr>
              <a:buSzPts val="1700"/>
              <a:buFont typeface="Merriweather"/>
              <a:buChar char="●"/>
            </a:pPr>
            <a:r>
              <a:rPr lang="en-US" sz="2400" dirty="0" smtClean="0">
                <a:solidFill>
                  <a:schemeClr val="dk1"/>
                </a:solidFill>
                <a:latin typeface="Merriweather"/>
                <a:ea typeface="Merriweather"/>
                <a:cs typeface="Merriweather"/>
                <a:sym typeface="Merriweather"/>
              </a:rPr>
              <a:t>Unhealthy air (high ozone) days a risk to 19,633 children with asthma, and 68,009 adults</a:t>
            </a:r>
            <a:r>
              <a:rPr lang="en-US" sz="2400" dirty="0">
                <a:solidFill>
                  <a:schemeClr val="dk1"/>
                </a:solidFill>
                <a:latin typeface="Merriweather"/>
                <a:ea typeface="Merriweather"/>
                <a:cs typeface="Merriweather"/>
                <a:sym typeface="Merriweather"/>
              </a:rPr>
              <a:t> </a:t>
            </a:r>
            <a:r>
              <a:rPr lang="en-US" sz="2400" dirty="0" smtClean="0">
                <a:solidFill>
                  <a:schemeClr val="dk1"/>
                </a:solidFill>
                <a:latin typeface="Merriweather"/>
                <a:ea typeface="Merriweather"/>
                <a:cs typeface="Merriweather"/>
                <a:sym typeface="Merriweather"/>
              </a:rPr>
              <a:t>in Prince George’s, and 23,814 children and 77,262 adults in Montgomery County. </a:t>
            </a:r>
          </a:p>
          <a:p>
            <a:pPr marL="457200" lvl="0" indent="-336550" algn="l" rtl="0">
              <a:spcBef>
                <a:spcPts val="0"/>
              </a:spcBef>
              <a:spcAft>
                <a:spcPts val="0"/>
              </a:spcAft>
              <a:buClr>
                <a:srgbClr val="404040"/>
              </a:buClr>
              <a:buSzPts val="1700"/>
              <a:buFont typeface="Merriweather"/>
              <a:buChar char="●"/>
            </a:pPr>
            <a:endParaRPr lang="en-US" sz="2400" dirty="0" smtClean="0">
              <a:solidFill>
                <a:schemeClr val="dk1"/>
              </a:solidFill>
              <a:latin typeface="Merriweather"/>
              <a:ea typeface="Merriweather"/>
              <a:cs typeface="Merriweather"/>
              <a:sym typeface="Merriweather"/>
            </a:endParaRPr>
          </a:p>
          <a:p>
            <a:pPr marL="457200" lvl="0" indent="-336550" algn="l" rtl="0">
              <a:spcBef>
                <a:spcPts val="0"/>
              </a:spcBef>
              <a:spcAft>
                <a:spcPts val="0"/>
              </a:spcAft>
              <a:buClr>
                <a:srgbClr val="404040"/>
              </a:buClr>
              <a:buSzPts val="1700"/>
              <a:buFont typeface="Merriweather"/>
              <a:buChar char="●"/>
            </a:pPr>
            <a:r>
              <a:rPr lang="en-US" sz="2400" dirty="0" smtClean="0">
                <a:solidFill>
                  <a:schemeClr val="dk1"/>
                </a:solidFill>
                <a:latin typeface="Merriweather"/>
                <a:ea typeface="Merriweather"/>
                <a:cs typeface="Merriweather"/>
                <a:sym typeface="Merriweather"/>
              </a:rPr>
              <a:t>88% of Marylanders, including those in Prince George’s and Montgomery live in areas deemed with unhealthy air based on EPA sulfur dioxide standards.</a:t>
            </a:r>
          </a:p>
          <a:p>
            <a:pPr marL="457200" lvl="0" indent="-336550" algn="l" rtl="0">
              <a:spcBef>
                <a:spcPts val="0"/>
              </a:spcBef>
              <a:spcAft>
                <a:spcPts val="0"/>
              </a:spcAft>
              <a:buClr>
                <a:srgbClr val="404040"/>
              </a:buClr>
              <a:buSzPts val="1700"/>
              <a:buFont typeface="Merriweather"/>
              <a:buChar char="●"/>
            </a:pPr>
            <a:endParaRPr sz="24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2400" dirty="0">
              <a:solidFill>
                <a:srgbClr val="40404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2400" dirty="0">
              <a:solidFill>
                <a:srgbClr val="404040"/>
              </a:solidFill>
              <a:highlight>
                <a:srgbClr val="FFFFFF"/>
              </a:highlight>
              <a:latin typeface="Merriweather"/>
              <a:ea typeface="Merriweather"/>
              <a:cs typeface="Merriweather"/>
              <a:sym typeface="Merriweather"/>
            </a:endParaRPr>
          </a:p>
        </p:txBody>
      </p:sp>
      <p:cxnSp>
        <p:nvCxnSpPr>
          <p:cNvPr id="103" name="Google Shape;103;p18"/>
          <p:cNvCxnSpPr/>
          <p:nvPr/>
        </p:nvCxnSpPr>
        <p:spPr>
          <a:xfrm>
            <a:off x="2770125" y="843992"/>
            <a:ext cx="3331800" cy="0"/>
          </a:xfrm>
          <a:prstGeom prst="straightConnector1">
            <a:avLst/>
          </a:prstGeom>
          <a:noFill/>
          <a:ln w="28575" cap="flat" cmpd="sng">
            <a:solidFill>
              <a:srgbClr val="319B4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463575" y="616950"/>
            <a:ext cx="8008072" cy="593100"/>
          </a:xfrm>
          <a:prstGeom prst="rect">
            <a:avLst/>
          </a:prstGeom>
          <a:noFill/>
          <a:ln>
            <a:noFill/>
          </a:ln>
        </p:spPr>
        <p:txBody>
          <a:bodyPr spcFirstLastPara="1" wrap="square" lIns="91425" tIns="91425" rIns="91425" bIns="91425" anchor="t" anchorCtr="0">
            <a:noAutofit/>
          </a:bodyPr>
          <a:lstStyle/>
          <a:p>
            <a:pPr lvl="0" algn="ctr"/>
            <a:r>
              <a:rPr lang="en-US" sz="2800" b="1" dirty="0" smtClean="0"/>
              <a:t>We </a:t>
            </a:r>
            <a:r>
              <a:rPr lang="en-US" sz="2800" b="1" dirty="0"/>
              <a:t>No Longer Need Coal Power in Maryland</a:t>
            </a:r>
            <a:endParaRPr sz="2800" b="1" dirty="0">
              <a:latin typeface="Lato"/>
              <a:ea typeface="Lato"/>
              <a:cs typeface="Lato"/>
              <a:sym typeface="Lato"/>
            </a:endParaRPr>
          </a:p>
        </p:txBody>
      </p:sp>
      <p:sp>
        <p:nvSpPr>
          <p:cNvPr id="102" name="Google Shape;102;p18"/>
          <p:cNvSpPr txBox="1"/>
          <p:nvPr/>
        </p:nvSpPr>
        <p:spPr>
          <a:xfrm>
            <a:off x="463575" y="1464950"/>
            <a:ext cx="7944900" cy="4764600"/>
          </a:xfrm>
          <a:prstGeom prst="rect">
            <a:avLst/>
          </a:prstGeom>
          <a:noFill/>
          <a:ln>
            <a:noFill/>
          </a:ln>
        </p:spPr>
        <p:txBody>
          <a:bodyPr spcFirstLastPara="1" wrap="square" lIns="91425" tIns="91425" rIns="91425" bIns="91425" anchor="t" anchorCtr="0">
            <a:noAutofit/>
          </a:bodyPr>
          <a:lstStyle/>
          <a:p>
            <a:pPr marL="457200" lvl="0" indent="-368300">
              <a:buSzPts val="2200"/>
              <a:buChar char="●"/>
            </a:pPr>
            <a:r>
              <a:rPr lang="en-US" sz="2200" dirty="0"/>
              <a:t>The Clean Energy Jobs Act, which just passed the Maryland General Assembly sets a goal for Maryland to get 50% of its energy from renewable sources by 2030</a:t>
            </a:r>
            <a:r>
              <a:rPr lang="en-US" sz="2200" dirty="0" smtClean="0"/>
              <a:t>.</a:t>
            </a:r>
          </a:p>
          <a:p>
            <a:pPr marL="88900" lvl="0">
              <a:buSzPts val="2200"/>
            </a:pPr>
            <a:r>
              <a:rPr lang="en-US" sz="2200" dirty="0" smtClean="0"/>
              <a:t> </a:t>
            </a:r>
            <a:endParaRPr lang="en-US" sz="2200" dirty="0"/>
          </a:p>
          <a:p>
            <a:pPr marL="457200" lvl="0" indent="-368300">
              <a:lnSpc>
                <a:spcPct val="115000"/>
              </a:lnSpc>
              <a:buClr>
                <a:srgbClr val="222222"/>
              </a:buClr>
              <a:buSzPts val="2200"/>
              <a:buChar char="●"/>
            </a:pPr>
            <a:r>
              <a:rPr lang="en-US" sz="2200" dirty="0">
                <a:solidFill>
                  <a:srgbClr val="222222"/>
                </a:solidFill>
              </a:rPr>
              <a:t>Includes a </a:t>
            </a:r>
            <a:r>
              <a:rPr lang="en-US" sz="2200" b="1" dirty="0">
                <a:solidFill>
                  <a:srgbClr val="222222"/>
                </a:solidFill>
              </a:rPr>
              <a:t>14.5% solar carve out</a:t>
            </a:r>
            <a:r>
              <a:rPr lang="en-US" sz="2200" dirty="0">
                <a:solidFill>
                  <a:srgbClr val="222222"/>
                </a:solidFill>
              </a:rPr>
              <a:t> by 2028 (previously we were at 2.5% by 2020). </a:t>
            </a:r>
            <a:r>
              <a:rPr lang="en-US" sz="2200" b="1" i="1" u="sng" dirty="0">
                <a:solidFill>
                  <a:srgbClr val="222222"/>
                </a:solidFill>
              </a:rPr>
              <a:t>The solar carve-out alone in this bill will provide more MWh from solar than all of the electricity produced by Maryland's coal plants in 2017</a:t>
            </a:r>
            <a:r>
              <a:rPr lang="en-US" sz="2200" b="1" i="1" u="sng" dirty="0" smtClean="0">
                <a:solidFill>
                  <a:srgbClr val="222222"/>
                </a:solidFill>
              </a:rPr>
              <a:t>.</a:t>
            </a:r>
          </a:p>
          <a:p>
            <a:pPr marL="88900" lvl="0">
              <a:lnSpc>
                <a:spcPct val="115000"/>
              </a:lnSpc>
              <a:buClr>
                <a:srgbClr val="222222"/>
              </a:buClr>
              <a:buSzPts val="2200"/>
            </a:pPr>
            <a:endParaRPr lang="en-US" sz="2200" b="1" i="1" u="sng" dirty="0">
              <a:solidFill>
                <a:srgbClr val="222222"/>
              </a:solidFill>
            </a:endParaRPr>
          </a:p>
          <a:p>
            <a:pPr marL="457200" lvl="0" indent="-368300">
              <a:lnSpc>
                <a:spcPct val="115000"/>
              </a:lnSpc>
              <a:buClr>
                <a:srgbClr val="222222"/>
              </a:buClr>
              <a:buSzPts val="2200"/>
              <a:buChar char="●"/>
            </a:pPr>
            <a:r>
              <a:rPr lang="en-US" sz="2200" dirty="0" smtClean="0">
                <a:solidFill>
                  <a:srgbClr val="222222"/>
                </a:solidFill>
              </a:rPr>
              <a:t>The legislation </a:t>
            </a:r>
            <a:r>
              <a:rPr lang="en-US" sz="2200" dirty="0">
                <a:solidFill>
                  <a:srgbClr val="222222"/>
                </a:solidFill>
              </a:rPr>
              <a:t>includes an </a:t>
            </a:r>
            <a:r>
              <a:rPr lang="en-US" sz="2200" b="1" dirty="0">
                <a:solidFill>
                  <a:srgbClr val="222222"/>
                </a:solidFill>
              </a:rPr>
              <a:t>additional 1200 MW of offshore wind</a:t>
            </a:r>
            <a:r>
              <a:rPr lang="en-US" sz="2200" dirty="0">
                <a:solidFill>
                  <a:srgbClr val="222222"/>
                </a:solidFill>
              </a:rPr>
              <a:t>, putting us at nearly </a:t>
            </a:r>
            <a:r>
              <a:rPr lang="en-US" sz="2200" b="1" dirty="0">
                <a:solidFill>
                  <a:srgbClr val="222222"/>
                </a:solidFill>
              </a:rPr>
              <a:t>1600 MW by 2030.</a:t>
            </a:r>
          </a:p>
        </p:txBody>
      </p:sp>
      <p:cxnSp>
        <p:nvCxnSpPr>
          <p:cNvPr id="103" name="Google Shape;103;p18"/>
          <p:cNvCxnSpPr/>
          <p:nvPr/>
        </p:nvCxnSpPr>
        <p:spPr>
          <a:xfrm>
            <a:off x="2770129" y="1265333"/>
            <a:ext cx="3331800" cy="0"/>
          </a:xfrm>
          <a:prstGeom prst="straightConnector1">
            <a:avLst/>
          </a:prstGeom>
          <a:noFill/>
          <a:ln w="28575" cap="flat" cmpd="sng">
            <a:solidFill>
              <a:srgbClr val="319B42"/>
            </a:solidFill>
            <a:prstDash val="solid"/>
            <a:round/>
            <a:headEnd type="none" w="med" len="med"/>
            <a:tailEnd type="none" w="med" len="med"/>
          </a:ln>
        </p:spPr>
      </p:cxnSp>
    </p:spTree>
    <p:extLst>
      <p:ext uri="{BB962C8B-B14F-4D97-AF65-F5344CB8AC3E}">
        <p14:creationId xmlns:p14="http://schemas.microsoft.com/office/powerpoint/2010/main" val="237863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p:cNvPicPr/>
          <p:nvPr/>
        </p:nvPicPr>
        <p:blipFill>
          <a:blip r:embed="rId2"/>
          <a:srcRect/>
          <a:stretch>
            <a:fillRect/>
          </a:stretch>
        </p:blipFill>
        <p:spPr>
          <a:xfrm>
            <a:off x="206187" y="233082"/>
            <a:ext cx="8848165" cy="5916706"/>
          </a:xfrm>
          <a:prstGeom prst="rect">
            <a:avLst/>
          </a:prstGeom>
          <a:ln/>
        </p:spPr>
      </p:pic>
    </p:spTree>
    <p:extLst>
      <p:ext uri="{BB962C8B-B14F-4D97-AF65-F5344CB8AC3E}">
        <p14:creationId xmlns:p14="http://schemas.microsoft.com/office/powerpoint/2010/main" val="1605983831"/>
      </p:ext>
    </p:extLst>
  </p:cSld>
  <p:clrMapOvr>
    <a:masterClrMapping/>
  </p:clrMapOvr>
</p:sld>
</file>

<file path=ppt/theme/theme1.xml><?xml version="1.0" encoding="utf-8"?>
<a:theme xmlns:a="http://schemas.openxmlformats.org/drawingml/2006/main" name="Sierra Club Presentation ">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erra Club Presentation ">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40334</TotalTime>
  <Words>1075</Words>
  <Application>Microsoft Office PowerPoint</Application>
  <PresentationFormat>On-screen Show (4:3)</PresentationFormat>
  <Paragraphs>103</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Lato</vt:lpstr>
      <vt:lpstr>Calibri</vt:lpstr>
      <vt:lpstr>Lato Black</vt:lpstr>
      <vt:lpstr>Merriweather</vt:lpstr>
      <vt:lpstr>Arial</vt:lpstr>
      <vt:lpstr>Sierra Club Presentation </vt:lpstr>
      <vt:lpstr>Sierra Club Presentation </vt:lpstr>
      <vt:lpstr>Maryland Community Transition  Beyond Coal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Community Transition  Beyond Coal</dc:title>
  <dc:creator>Matthew Dernoga</dc:creator>
  <cp:lastModifiedBy>Matthew Dernoga</cp:lastModifiedBy>
  <cp:revision>61</cp:revision>
  <cp:lastPrinted>2019-07-31T20:43:35Z</cp:lastPrinted>
  <dcterms:modified xsi:type="dcterms:W3CDTF">2019-10-08T20:02:20Z</dcterms:modified>
</cp:coreProperties>
</file>