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  <p:italic r:id="rId20"/>
      <p:boldItalic r:id="rId21"/>
    </p:embeddedFont>
    <p:embeddedFont>
      <p:font typeface="Arial Black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11" Type="http://schemas.openxmlformats.org/officeDocument/2006/relationships/slide" Target="slides/slide5.xml"/><Relationship Id="rId22" Type="http://schemas.openxmlformats.org/officeDocument/2006/relationships/font" Target="fonts/ArialBlack-regular.fntdata"/><Relationship Id="rId10" Type="http://schemas.openxmlformats.org/officeDocument/2006/relationships/slide" Target="slides/slide4.xml"/><Relationship Id="rId21" Type="http://schemas.openxmlformats.org/officeDocument/2006/relationships/font" Target="fonts/SourceCodePr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SourceCodePr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itylab.com/equity/2015/04/after-nearly-a-century-redlining-still-divides-baltimore/391982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2d557cc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2d557cc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2d557cc83_0_98:notes"/>
          <p:cNvSpPr txBox="1"/>
          <p:nvPr>
            <p:ph idx="1" type="body"/>
          </p:nvPr>
        </p:nvSpPr>
        <p:spPr>
          <a:xfrm>
            <a:off x="913056" y="4344336"/>
            <a:ext cx="5031900" cy="41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62d557cc83_0_98:notes"/>
          <p:cNvSpPr/>
          <p:nvPr>
            <p:ph idx="2" type="sldImg"/>
          </p:nvPr>
        </p:nvSpPr>
        <p:spPr>
          <a:xfrm>
            <a:off x="398921" y="684552"/>
            <a:ext cx="6060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d557cc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2d557cc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2d557cc8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2d557cc8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2d557cc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2d557cc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https://www.citylab.com/equity/2015/04/after-nearly-a-century-redlining-still-divides-baltimore/391982/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Restrictive covenant (left)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2d557cc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2d557cc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2d557cc8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2d557cc8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2d557cc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2d557cc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 type="objOnly">
  <p:cSld name="OBJECT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85800" y="457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 rot="5400000">
            <a:off x="5429250" y="1543050"/>
            <a:ext cx="4114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 rot="5400000">
            <a:off x="1466850" y="-323850"/>
            <a:ext cx="41148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 rot="5400000">
            <a:off x="3028950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106" name="Google Shape;106;p22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07" name="Google Shape;107;p22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13" name="Google Shape;113;p2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14" name="Google Shape;114;p23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15" name="Google Shape;115;p23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22" name="Google Shape;122;p24"/>
          <p:cNvSpPr txBox="1"/>
          <p:nvPr>
            <p:ph idx="2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129" name="Google Shape;129;p2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EAEA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 Use/Housing Workshop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Smart Growth? </a:t>
            </a:r>
            <a:endParaRPr/>
          </a:p>
        </p:txBody>
      </p:sp>
      <p:pic>
        <p:nvPicPr>
          <p:cNvPr descr="sanpablo4" id="142" name="Google Shape;1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100" y="1613100"/>
            <a:ext cx="8053801" cy="27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atial_efficiency.jpg (500×234)" id="147" name="Google Shape;1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200" y="1059663"/>
            <a:ext cx="683895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/>
        </p:nvSpPr>
        <p:spPr>
          <a:xfrm>
            <a:off x="3060700" y="171450"/>
            <a:ext cx="304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Street Packing</a:t>
            </a:r>
            <a:endParaRPr/>
          </a:p>
        </p:txBody>
      </p:sp>
      <p:sp>
        <p:nvSpPr>
          <p:cNvPr id="149" name="Google Shape;149;p28"/>
          <p:cNvSpPr txBox="1"/>
          <p:nvPr/>
        </p:nvSpPr>
        <p:spPr>
          <a:xfrm>
            <a:off x="5413375" y="4805363"/>
            <a:ext cx="3378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Streetsblog.org   4 June 2013</a:t>
            </a:r>
            <a:endParaRPr/>
          </a:p>
        </p:txBody>
      </p:sp>
      <p:sp>
        <p:nvSpPr>
          <p:cNvPr id="150" name="Google Shape;150;p28"/>
          <p:cNvSpPr txBox="1"/>
          <p:nvPr/>
        </p:nvSpPr>
        <p:spPr>
          <a:xfrm>
            <a:off x="642937" y="4225528"/>
            <a:ext cx="144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b="0" i="0" lang="en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Bikes &amp;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b="0" i="0" lang="en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drivers</a:t>
            </a:r>
            <a:endParaRPr/>
          </a:p>
        </p:txBody>
      </p:sp>
      <p:sp>
        <p:nvSpPr>
          <p:cNvPr id="151" name="Google Shape;151;p28"/>
          <p:cNvSpPr txBox="1"/>
          <p:nvPr/>
        </p:nvSpPr>
        <p:spPr>
          <a:xfrm>
            <a:off x="3895725" y="4233863"/>
            <a:ext cx="13779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b="0" i="0" lang="en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Cars &amp;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b="0" i="0" lang="en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drivers</a:t>
            </a:r>
            <a:endParaRPr/>
          </a:p>
        </p:txBody>
      </p:sp>
      <p:sp>
        <p:nvSpPr>
          <p:cNvPr id="152" name="Google Shape;152;p28"/>
          <p:cNvSpPr txBox="1"/>
          <p:nvPr/>
        </p:nvSpPr>
        <p:spPr>
          <a:xfrm>
            <a:off x="7102475" y="4233863"/>
            <a:ext cx="14478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b="0" i="0" lang="en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Get thee to a bus</a:t>
            </a:r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1625600" y="545306"/>
            <a:ext cx="5867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b="0" i="0" lang="en" sz="2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Want to consume lots of space?  Drive!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Land USE Relate to Climate Change? </a:t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7063" y="691800"/>
            <a:ext cx="6178526" cy="436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297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What Else MIGHT SMART GROWTH ACCOMPLISH? </a:t>
            </a:r>
            <a:endParaRPr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275" y="830750"/>
            <a:ext cx="7240049" cy="42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/>
        </p:nvSpPr>
        <p:spPr>
          <a:xfrm>
            <a:off x="6736850" y="4766150"/>
            <a:ext cx="23481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Smart Growth America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 TO SMART GROWTH </a:t>
            </a:r>
            <a:endParaRPr/>
          </a:p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99" y="1172450"/>
            <a:ext cx="5550451" cy="27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1"/>
          <p:cNvPicPr preferRelativeResize="0"/>
          <p:nvPr/>
        </p:nvPicPr>
        <p:blipFill rotWithShape="1">
          <a:blip r:embed="rId4">
            <a:alphaModFix/>
          </a:blip>
          <a:srcRect b="8532" l="5866" r="7993" t="12391"/>
          <a:stretch/>
        </p:blipFill>
        <p:spPr>
          <a:xfrm>
            <a:off x="5464975" y="292850"/>
            <a:ext cx="3466275" cy="40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157950" y="2229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GENTRIFICATION </a:t>
            </a:r>
            <a:endParaRPr/>
          </a:p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0638"/>
            <a:ext cx="5786426" cy="37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 rotWithShape="1">
          <a:blip r:embed="rId4">
            <a:alphaModFix/>
          </a:blip>
          <a:srcRect b="0" l="7295" r="0" t="12838"/>
          <a:stretch/>
        </p:blipFill>
        <p:spPr>
          <a:xfrm>
            <a:off x="5548850" y="724563"/>
            <a:ext cx="3535050" cy="40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1530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SUCCESS STORIES </a:t>
            </a:r>
            <a:endParaRPr/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675" y="954076"/>
            <a:ext cx="5863799" cy="40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SUCCESS STORIES </a:t>
            </a:r>
            <a:endParaRPr/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906" y="1265950"/>
            <a:ext cx="5410194" cy="359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/>
          <p:cNvPicPr preferRelativeResize="0"/>
          <p:nvPr/>
        </p:nvPicPr>
        <p:blipFill rotWithShape="1">
          <a:blip r:embed="rId4">
            <a:alphaModFix/>
          </a:blip>
          <a:srcRect b="11128" l="0" r="9820" t="4368"/>
          <a:stretch/>
        </p:blipFill>
        <p:spPr>
          <a:xfrm>
            <a:off x="0" y="1318750"/>
            <a:ext cx="5251100" cy="34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