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7086600" cy="90249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0225" cy="452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14788" y="0"/>
            <a:ext cx="3070225" cy="452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512888" y="1128713"/>
            <a:ext cx="4060825" cy="3044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8025" y="4343400"/>
            <a:ext cx="5670550" cy="3552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572500"/>
            <a:ext cx="3070225" cy="4524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14788" y="8572500"/>
            <a:ext cx="3070225" cy="4524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708025" y="4343400"/>
            <a:ext cx="5670550" cy="3552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512888" y="1128713"/>
            <a:ext cx="4060825" cy="3044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708025" y="4343400"/>
            <a:ext cx="5670550" cy="3552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512888" y="1128713"/>
            <a:ext cx="4060825" cy="3044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708025" y="4343400"/>
            <a:ext cx="5670550" cy="3552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1512888" y="1128713"/>
            <a:ext cx="4060825" cy="3044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/>
          <p:nvPr>
            <p:ph idx="1" type="body"/>
          </p:nvPr>
        </p:nvSpPr>
        <p:spPr>
          <a:xfrm>
            <a:off x="708025" y="4343400"/>
            <a:ext cx="5670550" cy="3552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2:notes"/>
          <p:cNvSpPr/>
          <p:nvPr>
            <p:ph idx="2" type="sldImg"/>
          </p:nvPr>
        </p:nvSpPr>
        <p:spPr>
          <a:xfrm>
            <a:off x="1512888" y="1128713"/>
            <a:ext cx="4060825" cy="3044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708025" y="4343400"/>
            <a:ext cx="5670550" cy="3552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1512888" y="1128713"/>
            <a:ext cx="4060825" cy="3044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/>
          <p:nvPr>
            <p:ph idx="1" type="body"/>
          </p:nvPr>
        </p:nvSpPr>
        <p:spPr>
          <a:xfrm>
            <a:off x="708025" y="4343400"/>
            <a:ext cx="5670550" cy="3552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4:notes"/>
          <p:cNvSpPr/>
          <p:nvPr>
            <p:ph idx="2" type="sldImg"/>
          </p:nvPr>
        </p:nvSpPr>
        <p:spPr>
          <a:xfrm>
            <a:off x="1512888" y="1128713"/>
            <a:ext cx="4060825" cy="3044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/>
          <p:nvPr>
            <p:ph idx="1" type="body"/>
          </p:nvPr>
        </p:nvSpPr>
        <p:spPr>
          <a:xfrm>
            <a:off x="708025" y="4343400"/>
            <a:ext cx="5670550" cy="3552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5:notes"/>
          <p:cNvSpPr/>
          <p:nvPr>
            <p:ph idx="2" type="sldImg"/>
          </p:nvPr>
        </p:nvSpPr>
        <p:spPr>
          <a:xfrm>
            <a:off x="1512888" y="1128713"/>
            <a:ext cx="4060825" cy="3044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/>
          <p:nvPr>
            <p:ph idx="1" type="body"/>
          </p:nvPr>
        </p:nvSpPr>
        <p:spPr>
          <a:xfrm>
            <a:off x="708025" y="4343400"/>
            <a:ext cx="5670550" cy="3552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6:notes"/>
          <p:cNvSpPr/>
          <p:nvPr>
            <p:ph idx="2" type="sldImg"/>
          </p:nvPr>
        </p:nvSpPr>
        <p:spPr>
          <a:xfrm>
            <a:off x="1512888" y="1128713"/>
            <a:ext cx="4060825" cy="3044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/>
          <p:nvPr>
            <p:ph idx="2" type="sldImg"/>
          </p:nvPr>
        </p:nvSpPr>
        <p:spPr>
          <a:xfrm>
            <a:off x="1512888" y="1128713"/>
            <a:ext cx="4060825" cy="3044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7:notes"/>
          <p:cNvSpPr txBox="1"/>
          <p:nvPr>
            <p:ph idx="1" type="body"/>
          </p:nvPr>
        </p:nvSpPr>
        <p:spPr>
          <a:xfrm>
            <a:off x="708025" y="4343400"/>
            <a:ext cx="5670550" cy="3552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7:notes"/>
          <p:cNvSpPr txBox="1"/>
          <p:nvPr>
            <p:ph idx="12" type="sldNum"/>
          </p:nvPr>
        </p:nvSpPr>
        <p:spPr>
          <a:xfrm>
            <a:off x="4014788" y="8572500"/>
            <a:ext cx="3070225" cy="4524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 txBox="1"/>
          <p:nvPr>
            <p:ph idx="1" type="body"/>
          </p:nvPr>
        </p:nvSpPr>
        <p:spPr>
          <a:xfrm>
            <a:off x="708025" y="4343400"/>
            <a:ext cx="5670550" cy="3552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8:notes"/>
          <p:cNvSpPr/>
          <p:nvPr>
            <p:ph idx="2" type="sldImg"/>
          </p:nvPr>
        </p:nvSpPr>
        <p:spPr>
          <a:xfrm>
            <a:off x="1512888" y="1128713"/>
            <a:ext cx="4060825" cy="3044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708025" y="4343400"/>
            <a:ext cx="5670550" cy="3552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512888" y="1128713"/>
            <a:ext cx="4060825" cy="3044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708025" y="4343400"/>
            <a:ext cx="5670550" cy="3552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512888" y="1128713"/>
            <a:ext cx="4060825" cy="3044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708025" y="4343400"/>
            <a:ext cx="5670550" cy="3552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512888" y="1128713"/>
            <a:ext cx="4060825" cy="3044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708025" y="4343400"/>
            <a:ext cx="5670550" cy="3552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512888" y="1128713"/>
            <a:ext cx="4060825" cy="3044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708025" y="4343400"/>
            <a:ext cx="5670550" cy="3552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512888" y="1128713"/>
            <a:ext cx="4060825" cy="3044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708025" y="4343400"/>
            <a:ext cx="5670550" cy="3552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512888" y="1128713"/>
            <a:ext cx="4060825" cy="3044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708025" y="4343400"/>
            <a:ext cx="5670550" cy="3552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512888" y="1128713"/>
            <a:ext cx="4060825" cy="3044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708025" y="4343400"/>
            <a:ext cx="5670550" cy="35528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512888" y="1128713"/>
            <a:ext cx="4060825" cy="3044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sierraclub.org/Maryland/zero-waste" TargetMode="External"/><Relationship Id="rId4" Type="http://schemas.openxmlformats.org/officeDocument/2006/relationships/hyperlink" Target="mailto:Martha.Ainsworth@mdsierra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838200" y="7620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9242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9242"/>
                </a:solidFill>
              </a:rPr>
              <a:t>Mobilizing local evidence to reduce single-use plastics:</a:t>
            </a:r>
            <a:endParaRPr b="1">
              <a:solidFill>
                <a:srgbClr val="009242"/>
              </a:solidFill>
            </a:endParaRPr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447800" y="2286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en-US">
                <a:solidFill>
                  <a:schemeClr val="dk1"/>
                </a:solidFill>
              </a:rPr>
              <a:t>Foam food containers and 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en-US">
                <a:solidFill>
                  <a:schemeClr val="dk1"/>
                </a:solidFill>
              </a:rPr>
              <a:t>plastic bags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Maryland Chapter Jamboree 2019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4419600"/>
            <a:ext cx="2514600" cy="118819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5410200" y="5715000"/>
            <a:ext cx="28956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Maryland Chapter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i.dailymail.co.uk/i/pix/2014/11/13/1415921770587_wps_5_TESCO_S_PLASTIC_BAGS_STIL.jpg" id="92" name="Google Shape;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4267200"/>
            <a:ext cx="2971800" cy="19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/>
              <a:t>Since then, there’s been no progress in reusable bag use in Prince George’s County!</a:t>
            </a:r>
            <a:endParaRPr b="1" sz="3200"/>
          </a:p>
        </p:txBody>
      </p:sp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600200"/>
            <a:ext cx="411480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1752600"/>
            <a:ext cx="3886200" cy="437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</a:pPr>
            <a:r>
              <a:rPr b="1" lang="en-US" sz="2880"/>
              <a:t>More than three-quarters of shoppers in Frederick and Howard Counties are using plastic bags</a:t>
            </a:r>
            <a:endParaRPr b="1" sz="2880"/>
          </a:p>
        </p:txBody>
      </p:sp>
      <p:pic>
        <p:nvPicPr>
          <p:cNvPr id="156" name="Google Shape;1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600200"/>
            <a:ext cx="411480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600200"/>
            <a:ext cx="4038600" cy="470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5800" y="1529557"/>
            <a:ext cx="4419600" cy="4779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457200" y="274638"/>
            <a:ext cx="8229600" cy="3611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B050"/>
                </a:solidFill>
              </a:rPr>
              <a:t>Feedback from volunteers</a:t>
            </a:r>
            <a:endParaRPr b="1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457200" y="4791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959"/>
              <a:buFont typeface="Calibri"/>
              <a:buNone/>
            </a:pPr>
            <a:r>
              <a:rPr b="1" lang="en-US" sz="3959">
                <a:solidFill>
                  <a:srgbClr val="00B050"/>
                </a:solidFill>
              </a:rPr>
              <a:t>3. Monitoring compliance with the foam ban</a:t>
            </a:r>
            <a:endParaRPr b="1" sz="3959">
              <a:solidFill>
                <a:srgbClr val="00B050"/>
              </a:solidFill>
            </a:endParaRPr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/>
              <a:t>Objective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Educate businesses (restaurants, retail) about the foam ban and how to comply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Measure the compliance rate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Measure improvement in compliance after the education intervention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Sample and Methodology</a:t>
            </a:r>
            <a:endParaRPr b="1"/>
          </a:p>
        </p:txBody>
      </p:sp>
      <p:sp>
        <p:nvSpPr>
          <p:cNvPr id="175" name="Google Shape;175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/>
              <a:t>Businesses in shopping centers near volunteers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/>
              <a:t>All businesses in the shopping center are listed (restaurants, retailers, pharmacies, theaters, gas stations, hotels, shipping centers)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/>
              <a:t>Educational materials from the County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/>
              <a:t>Presence of foam containers recorded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/>
              <a:t>Infractions not reported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/>
              <a:t>Return visit to those with foam 6 months later</a:t>
            </a:r>
            <a:endParaRPr sz="2170"/>
          </a:p>
        </p:txBody>
      </p:sp>
      <p:pic>
        <p:nvPicPr>
          <p:cNvPr id="176" name="Google Shape;176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709" l="27974" r="9168" t="11498"/>
          <a:stretch/>
        </p:blipFill>
        <p:spPr>
          <a:xfrm>
            <a:off x="457200" y="1614407"/>
            <a:ext cx="3731639" cy="311544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6"/>
          <p:cNvSpPr txBox="1"/>
          <p:nvPr/>
        </p:nvSpPr>
        <p:spPr>
          <a:xfrm>
            <a:off x="413265" y="4929201"/>
            <a:ext cx="38195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Coverage to date: 465 businesses in 45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Shopping centers in Prince George’s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 u="sng"/>
              <a:t>Monitoring Sheet &amp; Educational Material</a:t>
            </a:r>
            <a:endParaRPr/>
          </a:p>
        </p:txBody>
      </p:sp>
      <p:pic>
        <p:nvPicPr>
          <p:cNvPr id="183" name="Google Shape;183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8" y="1484313"/>
            <a:ext cx="7416800" cy="452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4663" y="3648075"/>
            <a:ext cx="4464050" cy="264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4801"/>
            <a:ext cx="9144000" cy="632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>
            <p:ph idx="1" type="body"/>
          </p:nvPr>
        </p:nvSpPr>
        <p:spPr>
          <a:xfrm>
            <a:off x="533400" y="762000"/>
            <a:ext cx="8229600" cy="478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3200"/>
              <a:buFont typeface="Calibri"/>
              <a:buNone/>
            </a:pPr>
            <a:r>
              <a:rPr b="1" lang="en-US" u="sng">
                <a:solidFill>
                  <a:srgbClr val="339966"/>
                </a:solidFill>
              </a:rPr>
              <a:t>Lessons – Foam Ban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A well-planned, executed, and sustained education campaign is essential for rollout to businesses</a:t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Letters with DOE return address are more likely to reach the owner than a flyer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Businesses are very appreciative of the information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When owners/managers are informed of the ban and the reason, they willingly comply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Very satisfying to the volunteers</a:t>
            </a:r>
            <a:endParaRPr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9242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9242"/>
                </a:solidFill>
              </a:rPr>
              <a:t>Opportunities!</a:t>
            </a:r>
            <a:endParaRPr b="1">
              <a:solidFill>
                <a:srgbClr val="009242"/>
              </a:solidFill>
            </a:endParaRPr>
          </a:p>
        </p:txBody>
      </p:sp>
      <p:sp>
        <p:nvSpPr>
          <p:cNvPr id="201" name="Google Shape;201;p30"/>
          <p:cNvSpPr txBox="1"/>
          <p:nvPr>
            <p:ph idx="1" type="body"/>
          </p:nvPr>
        </p:nvSpPr>
        <p:spPr>
          <a:xfrm>
            <a:off x="457200" y="140601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b="1" lang="en-US" sz="2960"/>
              <a:t>Join the zero waste team at: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u="sng">
                <a:solidFill>
                  <a:schemeClr val="hlink"/>
                </a:solidFill>
                <a:hlinkClick r:id="rId3"/>
              </a:rPr>
              <a:t>www.sierraclub.org/Maryland/zero-waste</a:t>
            </a:r>
            <a:endParaRPr sz="2960"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b="1" lang="en-US" sz="2960"/>
              <a:t>Volunteer to help with an ongoing or planned shopper survey!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Montgomery County (Sunday afternoon)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Surveys in AA, Baltimore City, other counties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b="1" lang="en-US" sz="2960"/>
              <a:t>Volunteer to educate businesses for the rollout of the state-wide foam ban! 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 u="sng">
                <a:solidFill>
                  <a:schemeClr val="hlink"/>
                </a:solidFill>
                <a:hlinkClick r:id="rId4"/>
              </a:rPr>
              <a:t>Martha.Ainsworth@mdsierra.org</a:t>
            </a:r>
            <a:endParaRPr sz="2590"/>
          </a:p>
          <a:p>
            <a:pPr indent="-121284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b="1" sz="259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473990" y="762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B050"/>
                </a:solidFill>
              </a:rPr>
              <a:t>1.  Survey of Food Containers at Restaurants</a:t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3810000" y="2362200"/>
            <a:ext cx="4648200" cy="4221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rPr b="1" lang="en-US" sz="3330"/>
              <a:t>Objectives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Find out what % of restaurants in Prince George’s County have foam food containers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Find out what alternatives are already in use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Follow up after the foam ban is enacted to assess compliance</a:t>
            </a:r>
            <a:endParaRPr sz="2590"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057400"/>
            <a:ext cx="2545854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Sample &amp; Methodology</a:t>
            </a:r>
            <a:endParaRPr b="1"/>
          </a:p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1409700" y="1600200"/>
            <a:ext cx="6324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Random sample, 15% of restaurants from the public health department (n=186)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Visit the restaurant at off-peak hour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Interviewer asks to see all single-use containers in use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Records the container type and material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Also records the physical characteristics of the restaurant (to classify later – sit-down restaurant, fast food, carry-out)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047" y="609600"/>
            <a:ext cx="8400848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428" y="762000"/>
            <a:ext cx="8491772" cy="621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ctrTitle"/>
          </p:nvPr>
        </p:nvSpPr>
        <p:spPr>
          <a:xfrm>
            <a:off x="685800" y="838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B050"/>
                </a:solidFill>
              </a:rPr>
              <a:t>2. Shopper Surveys</a:t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121" name="Google Shape;121;p18"/>
          <p:cNvSpPr txBox="1"/>
          <p:nvPr>
            <p:ph idx="1" type="subTitle"/>
          </p:nvPr>
        </p:nvSpPr>
        <p:spPr>
          <a:xfrm>
            <a:off x="1371600" y="2279811"/>
            <a:ext cx="64008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US" sz="3600">
                <a:solidFill>
                  <a:schemeClr val="dk1"/>
                </a:solidFill>
              </a:rPr>
              <a:t>Objectives</a:t>
            </a:r>
            <a:endParaRPr b="1"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Document shoppers’ shopping bag choices, establish a baseline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Track changes over time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Assess the effectiveness of the Montgomery County bag tax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Sample &amp; Methodology</a:t>
            </a:r>
            <a:endParaRPr b="1" sz="3600"/>
          </a:p>
        </p:txBody>
      </p:sp>
      <p:pic>
        <p:nvPicPr>
          <p:cNvPr id="127" name="Google Shape;127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992" y="1371600"/>
            <a:ext cx="3791744" cy="490696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4876800" y="1371600"/>
            <a:ext cx="37338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Adult weekend shoppers’ bag choices observed as they exit the grocery store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 48 stores from 7 chains included: Food Lion, Giant, Harris Teeter, Safeway, Shoppers, Wegmans, Weis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Enumerators discreetly observe exiting shoppers for one hour at each store exit and record  bag choice category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They also note presence of paper and reusable bags at the checkout</a:t>
            </a:r>
            <a:endParaRPr/>
          </a:p>
        </p:txBody>
      </p:sp>
      <p:pic>
        <p:nvPicPr>
          <p:cNvPr descr="C:\Users\Owner\Documents\Sierra Club\Year in Review\Photos for 2014 display\IMG_6284 - 2014 shopper survey.JPG" id="129" name="Google Shape;12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4600" y="4724400"/>
            <a:ext cx="1447800" cy="19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533400" y="990600"/>
            <a:ext cx="4038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Strengths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We record what shoppers </a:t>
            </a:r>
            <a:r>
              <a:rPr lang="en-US" sz="2000" u="sng"/>
              <a:t>actually do</a:t>
            </a:r>
            <a:r>
              <a:rPr lang="en-US" sz="2000"/>
              <a:t>, not what they say they do!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Large sample size yields precise estimates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Easy to administer, can be done with volunteers, quickly, doesn’t require contact with shoppers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Tracks behavior of a well-defined population of shoppers across jurisdictions and over time</a:t>
            </a:r>
            <a:endParaRPr sz="2000"/>
          </a:p>
        </p:txBody>
      </p:sp>
      <p:sp>
        <p:nvSpPr>
          <p:cNvPr id="135" name="Google Shape;135;p20"/>
          <p:cNvSpPr txBox="1"/>
          <p:nvPr>
            <p:ph idx="2" type="body"/>
          </p:nvPr>
        </p:nvSpPr>
        <p:spPr>
          <a:xfrm>
            <a:off x="4648200" y="990600"/>
            <a:ext cx="4038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Limitations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Can’t quantify the number of bags used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Re-usable bag use is underestimated to extent that shoppers use back-packs, purses, briefcases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Not representative of the average shopper, strictly the sentinel population of weekend grocery shoppers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 Montgomery County, can’t tell whether shoppers have actually been charged for their bags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/>
              <a:t>In 2014, the Shopper Survey demonstrated the impact of a 5-cent bag fee</a:t>
            </a:r>
            <a:endParaRPr b="1" sz="3200"/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1524000"/>
            <a:ext cx="40386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