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embeddedFontLst>
    <p:embeddedFont>
      <p:font typeface="Playfair Display"/>
      <p:regular r:id="rId29"/>
      <p:bold r:id="rId30"/>
      <p:italic r:id="rId31"/>
      <p:boldItalic r:id="rId32"/>
    </p:embeddedFont>
    <p:embeddedFont>
      <p:font typeface="Montserrat"/>
      <p:regular r:id="rId33"/>
      <p:bold r:id="rId34"/>
      <p:italic r:id="rId35"/>
      <p:boldItalic r:id="rId36"/>
    </p:embeddedFont>
    <p:embeddedFont>
      <p:font typeface="Oswald"/>
      <p:regular r:id="rId37"/>
      <p:bold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layfairDisplay-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layfairDisplay-italic.fntdata"/><Relationship Id="rId30" Type="http://schemas.openxmlformats.org/officeDocument/2006/relationships/font" Target="fonts/PlayfairDisplay-bold.fntdata"/><Relationship Id="rId11" Type="http://schemas.openxmlformats.org/officeDocument/2006/relationships/slide" Target="slides/slide6.xml"/><Relationship Id="rId33" Type="http://schemas.openxmlformats.org/officeDocument/2006/relationships/font" Target="fonts/Montserrat-regular.fntdata"/><Relationship Id="rId10" Type="http://schemas.openxmlformats.org/officeDocument/2006/relationships/slide" Target="slides/slide5.xml"/><Relationship Id="rId32" Type="http://schemas.openxmlformats.org/officeDocument/2006/relationships/font" Target="fonts/PlayfairDisplay-boldItalic.fntdata"/><Relationship Id="rId13" Type="http://schemas.openxmlformats.org/officeDocument/2006/relationships/slide" Target="slides/slide8.xml"/><Relationship Id="rId35" Type="http://schemas.openxmlformats.org/officeDocument/2006/relationships/font" Target="fonts/Montserrat-italic.fntdata"/><Relationship Id="rId12" Type="http://schemas.openxmlformats.org/officeDocument/2006/relationships/slide" Target="slides/slide7.xml"/><Relationship Id="rId34" Type="http://schemas.openxmlformats.org/officeDocument/2006/relationships/font" Target="fonts/Montserrat-bold.fntdata"/><Relationship Id="rId15" Type="http://schemas.openxmlformats.org/officeDocument/2006/relationships/slide" Target="slides/slide10.xml"/><Relationship Id="rId37" Type="http://schemas.openxmlformats.org/officeDocument/2006/relationships/font" Target="fonts/Oswald-regular.fntdata"/><Relationship Id="rId14" Type="http://schemas.openxmlformats.org/officeDocument/2006/relationships/slide" Target="slides/slide9.xml"/><Relationship Id="rId36" Type="http://schemas.openxmlformats.org/officeDocument/2006/relationships/font" Target="fonts/Montserrat-boldItalic.fntdata"/><Relationship Id="rId17" Type="http://schemas.openxmlformats.org/officeDocument/2006/relationships/slide" Target="slides/slide12.xml"/><Relationship Id="rId16" Type="http://schemas.openxmlformats.org/officeDocument/2006/relationships/slide" Target="slides/slide11.xml"/><Relationship Id="rId38" Type="http://schemas.openxmlformats.org/officeDocument/2006/relationships/font" Target="fonts/Oswald-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 name="Shape 54"/>
        <p:cNvGrpSpPr/>
        <p:nvPr/>
      </p:nvGrpSpPr>
      <p:grpSpPr>
        <a:xfrm>
          <a:off x="0" y="0"/>
          <a:ext cx="0" cy="0"/>
          <a:chOff x="0" y="0"/>
          <a:chExt cx="0" cy="0"/>
        </a:xfrm>
      </p:grpSpPr>
      <p:sp>
        <p:nvSpPr>
          <p:cNvPr id="55" name="Google Shape;5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5ba661a419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5ba661a41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 of tweet on Baltimore Coal Forum, both the initial tweet and the re-like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g5b7ffcc766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5b7ffcc766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g5b6b1a0550_0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5b6b1a0550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5b7ffcc766_4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5b7ffcc766_4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“Regram from” is a way to credit who made the initial post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g5b6b1a0550_0_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5b6b1a0550_0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5ba743d42a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5ba743d42a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thing I want to emphasize here is the benefit to events or actions you are putting together. If you have a couple hundred Facebook “friends” following your account, and you create an event that is a town hall, a forum, or even a call to action for everyone to contact their legislator on a piece of legislation, this can really broaden your reach and increase turnout.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5b6b1a0550_0_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5b6b1a0550_0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g5ba661a419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5ba661a419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Reasons why this is important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5ba661a419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5ba661a419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5c9fdfbf26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5c9fdfbf26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Tweeting at tom perez and DNC with direct call to actions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Google Shape;62;g5b6b1a0550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5b6b1a0550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Self-explanatory</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g5ba661a419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5ba661a419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 to MD Sierra Club Facebook Page, and “like it” to follow it, share our most recent post (add relevant commentary such as a hashtag).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5ba661a419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5ba661a419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Using twitter (if you have twitter), go to Maryland Sierra Club twitter page, “favorite” the most recent post, and reply to it using a hashtag</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g5c9fdfbf2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5c9fdfbf2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5ba661a419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5ba661a419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g5ba661a41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5ba661a41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MD Sierra club social media handles: followers</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Google Shape;74;g5b6b1a0550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5b6b1a0550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Twitter, major twitter hashtags should look familiar, we see how these twitter hashtags have become important movements, the language of twitter and social media entering our real world conversations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Google Shape;80;g5b6b1a0550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5b6b1a0550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Here’s an example of what we just showed you. Social media has the power to start movements and put a name to them… This can also make social media a bit of a bubble since people will search for specific tags on issues they care about. However, if you want to speak to people in a space you are not in, use of a hashtag is a way to reach into it.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5b92a60a4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5b92a60a4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sunrise movement protest of Nov 13th, youth-led climate activism, AOC rallied behind the protestors and tweeted at Nancy Pelosi, bringing the term “Green New Deal” into a major spotlight for the first time.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5b6b1a0550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5b6b1a0550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Shows that you are not alone in concern over the issues that are impacting you, and that you care about a particular issue.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g5b6b1a0550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5b6b1a0550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It’s important to keep in mind for the campaign I’m working on, #BeyondCoal isn’t just a hashtag for Maryland. It’s a campaign that Sierra Club and activists are running around the country. If you go to Twitter, and search #BeyondCoal, you’ll see these tweets.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Google Shape;119;g5b7ffcc76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5b7ffcc76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Using @ and someone’s username for twitter (or other social media platforms) alerts that person that you are “tagging them”. They will likely see your tweet, and can respond or re-share what you posted to their followers. Hashtags and tagging others are critical for getting noticed.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4358475" y="0"/>
            <a:ext cx="3853200" cy="5143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44250" y="1403850"/>
            <a:ext cx="8455500" cy="2146800"/>
          </a:xfrm>
          <a:prstGeom prst="rect">
            <a:avLst/>
          </a:prstGeom>
          <a:solidFill>
            <a:srgbClr val="FFFFFF"/>
          </a:solidFill>
        </p:spPr>
        <p:txBody>
          <a:bodyPr anchorCtr="0" anchor="ctr" bIns="91425" lIns="91425" spcFirstLastPara="1" rIns="91425" wrap="square" tIns="91425">
            <a:noAutofit/>
          </a:bodyPr>
          <a:lstStyle>
            <a:lvl1pPr lvl="0" algn="ctr">
              <a:spcBef>
                <a:spcPts val="0"/>
              </a:spcBef>
              <a:spcAft>
                <a:spcPts val="0"/>
              </a:spcAft>
              <a:buSzPts val="6800"/>
              <a:buFont typeface="Playfair Display"/>
              <a:buNone/>
              <a:defRPr b="1" sz="6800">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b="1" sz="6800">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b="1" sz="6800">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b="1" sz="6800">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b="1" sz="6800">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b="1" sz="6800">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b="1" sz="6800">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b="1" sz="6800">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b="1" sz="6800">
                <a:latin typeface="Playfair Display"/>
                <a:ea typeface="Playfair Display"/>
                <a:cs typeface="Playfair Display"/>
                <a:sym typeface="Playfair Display"/>
              </a:defRPr>
            </a:lvl9pPr>
          </a:lstStyle>
          <a:p/>
        </p:txBody>
      </p:sp>
      <p:sp>
        <p:nvSpPr>
          <p:cNvPr id="13" name="Google Shape;13;p2"/>
          <p:cNvSpPr txBox="1"/>
          <p:nvPr>
            <p:ph idx="1" type="subTitle"/>
          </p:nvPr>
        </p:nvSpPr>
        <p:spPr>
          <a:xfrm>
            <a:off x="344250" y="3550650"/>
            <a:ext cx="4910100" cy="577800"/>
          </a:xfrm>
          <a:prstGeom prst="rect">
            <a:avLst/>
          </a:prstGeom>
          <a:solidFill>
            <a:schemeClr val="dk2"/>
          </a:solidFill>
        </p:spPr>
        <p:txBody>
          <a:bodyPr anchorCtr="0" anchor="ctr" bIns="91425" lIns="91425" spcFirstLastPara="1" rIns="91425" wrap="square" tIns="91425">
            <a:noAutofit/>
          </a:bodyPr>
          <a:lstStyle>
            <a:lvl1pPr lv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9pPr>
          </a:lstStyle>
          <a:p/>
        </p:txBody>
      </p:sp>
      <p:sp>
        <p:nvSpPr>
          <p:cNvPr id="14" name="Google Shape;14;p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8" name="Shape 48"/>
        <p:cNvGrpSpPr/>
        <p:nvPr/>
      </p:nvGrpSpPr>
      <p:grpSpPr>
        <a:xfrm>
          <a:off x="0" y="0"/>
          <a:ext cx="0" cy="0"/>
          <a:chOff x="0" y="0"/>
          <a:chExt cx="0" cy="0"/>
        </a:xfrm>
      </p:grpSpPr>
      <p:sp>
        <p:nvSpPr>
          <p:cNvPr id="49" name="Google Shape;49;p11"/>
          <p:cNvSpPr txBox="1"/>
          <p:nvPr>
            <p:ph hasCustomPrompt="1" type="title"/>
          </p:nvPr>
        </p:nvSpPr>
        <p:spPr>
          <a:xfrm>
            <a:off x="311700" y="999925"/>
            <a:ext cx="8520600" cy="2146200"/>
          </a:xfrm>
          <a:prstGeom prst="rect">
            <a:avLst/>
          </a:prstGeom>
        </p:spPr>
        <p:txBody>
          <a:bodyPr anchorCtr="0" anchor="b" bIns="91425" lIns="91425" spcFirstLastPara="1" rIns="91425" wrap="square" tIns="91425">
            <a:noAutofit/>
          </a:bodyPr>
          <a:lstStyle>
            <a:lvl1pPr lvl="0" algn="ctr">
              <a:spcBef>
                <a:spcPts val="0"/>
              </a:spcBef>
              <a:spcAft>
                <a:spcPts val="0"/>
              </a:spcAft>
              <a:buSzPts val="14000"/>
              <a:buFont typeface="Montserrat"/>
              <a:buNone/>
              <a:defRPr sz="14000">
                <a:latin typeface="Montserrat"/>
                <a:ea typeface="Montserrat"/>
                <a:cs typeface="Montserrat"/>
                <a:sym typeface="Montserrat"/>
              </a:defRPr>
            </a:lvl1pPr>
            <a:lvl2pPr lvl="1" algn="ctr">
              <a:spcBef>
                <a:spcPts val="0"/>
              </a:spcBef>
              <a:spcAft>
                <a:spcPts val="0"/>
              </a:spcAft>
              <a:buSzPts val="14000"/>
              <a:buFont typeface="Montserrat"/>
              <a:buNone/>
              <a:defRPr sz="14000">
                <a:latin typeface="Montserrat"/>
                <a:ea typeface="Montserrat"/>
                <a:cs typeface="Montserrat"/>
                <a:sym typeface="Montserrat"/>
              </a:defRPr>
            </a:lvl2pPr>
            <a:lvl3pPr lvl="2" algn="ctr">
              <a:spcBef>
                <a:spcPts val="0"/>
              </a:spcBef>
              <a:spcAft>
                <a:spcPts val="0"/>
              </a:spcAft>
              <a:buSzPts val="14000"/>
              <a:buFont typeface="Montserrat"/>
              <a:buNone/>
              <a:defRPr sz="14000">
                <a:latin typeface="Montserrat"/>
                <a:ea typeface="Montserrat"/>
                <a:cs typeface="Montserrat"/>
                <a:sym typeface="Montserrat"/>
              </a:defRPr>
            </a:lvl3pPr>
            <a:lvl4pPr lvl="3" algn="ctr">
              <a:spcBef>
                <a:spcPts val="0"/>
              </a:spcBef>
              <a:spcAft>
                <a:spcPts val="0"/>
              </a:spcAft>
              <a:buSzPts val="14000"/>
              <a:buFont typeface="Montserrat"/>
              <a:buNone/>
              <a:defRPr sz="14000">
                <a:latin typeface="Montserrat"/>
                <a:ea typeface="Montserrat"/>
                <a:cs typeface="Montserrat"/>
                <a:sym typeface="Montserrat"/>
              </a:defRPr>
            </a:lvl4pPr>
            <a:lvl5pPr lvl="4" algn="ctr">
              <a:spcBef>
                <a:spcPts val="0"/>
              </a:spcBef>
              <a:spcAft>
                <a:spcPts val="0"/>
              </a:spcAft>
              <a:buSzPts val="14000"/>
              <a:buFont typeface="Montserrat"/>
              <a:buNone/>
              <a:defRPr sz="14000">
                <a:latin typeface="Montserrat"/>
                <a:ea typeface="Montserrat"/>
                <a:cs typeface="Montserrat"/>
                <a:sym typeface="Montserrat"/>
              </a:defRPr>
            </a:lvl5pPr>
            <a:lvl6pPr lvl="5" algn="ctr">
              <a:spcBef>
                <a:spcPts val="0"/>
              </a:spcBef>
              <a:spcAft>
                <a:spcPts val="0"/>
              </a:spcAft>
              <a:buSzPts val="14000"/>
              <a:buFont typeface="Montserrat"/>
              <a:buNone/>
              <a:defRPr sz="14000">
                <a:latin typeface="Montserrat"/>
                <a:ea typeface="Montserrat"/>
                <a:cs typeface="Montserrat"/>
                <a:sym typeface="Montserrat"/>
              </a:defRPr>
            </a:lvl6pPr>
            <a:lvl7pPr lvl="6" algn="ctr">
              <a:spcBef>
                <a:spcPts val="0"/>
              </a:spcBef>
              <a:spcAft>
                <a:spcPts val="0"/>
              </a:spcAft>
              <a:buSzPts val="14000"/>
              <a:buFont typeface="Montserrat"/>
              <a:buNone/>
              <a:defRPr sz="14000">
                <a:latin typeface="Montserrat"/>
                <a:ea typeface="Montserrat"/>
                <a:cs typeface="Montserrat"/>
                <a:sym typeface="Montserrat"/>
              </a:defRPr>
            </a:lvl7pPr>
            <a:lvl8pPr lvl="7" algn="ctr">
              <a:spcBef>
                <a:spcPts val="0"/>
              </a:spcBef>
              <a:spcAft>
                <a:spcPts val="0"/>
              </a:spcAft>
              <a:buSzPts val="14000"/>
              <a:buFont typeface="Montserrat"/>
              <a:buNone/>
              <a:defRPr sz="14000">
                <a:latin typeface="Montserrat"/>
                <a:ea typeface="Montserrat"/>
                <a:cs typeface="Montserrat"/>
                <a:sym typeface="Montserrat"/>
              </a:defRPr>
            </a:lvl8pPr>
            <a:lvl9pPr lvl="8"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p:nvPr>
            <p:ph idx="1" type="body"/>
          </p:nvPr>
        </p:nvSpPr>
        <p:spPr>
          <a:xfrm>
            <a:off x="311700" y="32284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highlight>
                  <a:schemeClr val="dk1"/>
                </a:highlight>
              </a:defRPr>
            </a:lvl1pPr>
            <a:lvl2pPr indent="-317500" lvl="1" marL="914400" algn="ctr">
              <a:spcBef>
                <a:spcPts val="1600"/>
              </a:spcBef>
              <a:spcAft>
                <a:spcPts val="0"/>
              </a:spcAft>
              <a:buSzPts val="1400"/>
              <a:buChar char="○"/>
              <a:defRPr>
                <a:highlight>
                  <a:schemeClr val="dk1"/>
                </a:highlight>
              </a:defRPr>
            </a:lvl2pPr>
            <a:lvl3pPr indent="-317500" lvl="2" marL="1371600" algn="ctr">
              <a:spcBef>
                <a:spcPts val="1600"/>
              </a:spcBef>
              <a:spcAft>
                <a:spcPts val="0"/>
              </a:spcAft>
              <a:buSzPts val="1400"/>
              <a:buChar char="■"/>
              <a:defRPr>
                <a:highlight>
                  <a:schemeClr val="dk1"/>
                </a:highlight>
              </a:defRPr>
            </a:lvl3pPr>
            <a:lvl4pPr indent="-317500" lvl="3" marL="1828800" algn="ctr">
              <a:spcBef>
                <a:spcPts val="1600"/>
              </a:spcBef>
              <a:spcAft>
                <a:spcPts val="0"/>
              </a:spcAft>
              <a:buSzPts val="1400"/>
              <a:buChar char="●"/>
              <a:defRPr>
                <a:highlight>
                  <a:schemeClr val="dk1"/>
                </a:highlight>
              </a:defRPr>
            </a:lvl4pPr>
            <a:lvl5pPr indent="-317500" lvl="4" marL="2286000" algn="ctr">
              <a:spcBef>
                <a:spcPts val="1600"/>
              </a:spcBef>
              <a:spcAft>
                <a:spcPts val="0"/>
              </a:spcAft>
              <a:buSzPts val="1400"/>
              <a:buChar char="○"/>
              <a:defRPr>
                <a:highlight>
                  <a:schemeClr val="dk1"/>
                </a:highlight>
              </a:defRPr>
            </a:lvl5pPr>
            <a:lvl6pPr indent="-317500" lvl="5" marL="2743200" algn="ctr">
              <a:spcBef>
                <a:spcPts val="1600"/>
              </a:spcBef>
              <a:spcAft>
                <a:spcPts val="0"/>
              </a:spcAft>
              <a:buSzPts val="1400"/>
              <a:buChar char="■"/>
              <a:defRPr>
                <a:highlight>
                  <a:schemeClr val="dk1"/>
                </a:highlight>
              </a:defRPr>
            </a:lvl6pPr>
            <a:lvl7pPr indent="-317500" lvl="6" marL="3200400" algn="ctr">
              <a:spcBef>
                <a:spcPts val="1600"/>
              </a:spcBef>
              <a:spcAft>
                <a:spcPts val="0"/>
              </a:spcAft>
              <a:buSzPts val="1400"/>
              <a:buChar char="●"/>
              <a:defRPr>
                <a:highlight>
                  <a:schemeClr val="dk1"/>
                </a:highlight>
              </a:defRPr>
            </a:lvl7pPr>
            <a:lvl8pPr indent="-317500" lvl="7" marL="3657600" algn="ctr">
              <a:spcBef>
                <a:spcPts val="1600"/>
              </a:spcBef>
              <a:spcAft>
                <a:spcPts val="0"/>
              </a:spcAft>
              <a:buSzPts val="1400"/>
              <a:buChar char="○"/>
              <a:defRPr>
                <a:highlight>
                  <a:schemeClr val="dk1"/>
                </a:highlight>
              </a:defRPr>
            </a:lvl8pPr>
            <a:lvl9pPr indent="-317500" lvl="8" marL="4114800" algn="ctr">
              <a:spcBef>
                <a:spcPts val="1600"/>
              </a:spcBef>
              <a:spcAft>
                <a:spcPts val="1600"/>
              </a:spcAft>
              <a:buSzPts val="1400"/>
              <a:buChar char="■"/>
              <a:defRPr>
                <a:highlight>
                  <a:schemeClr val="dk1"/>
                </a:highlight>
              </a:defRPr>
            </a:lvl9pPr>
          </a:lstStyle>
          <a:p/>
        </p:txBody>
      </p:sp>
      <p:sp>
        <p:nvSpPr>
          <p:cNvPr id="51" name="Google Shape;51;p1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accent5"/>
        </a:solidFill>
      </p:bgPr>
    </p:bg>
    <p:spTree>
      <p:nvGrpSpPr>
        <p:cNvPr id="15"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txBox="1"/>
          <p:nvPr>
            <p:ph type="title"/>
          </p:nvPr>
        </p:nvSpPr>
        <p:spPr>
          <a:xfrm>
            <a:off x="344250" y="1403850"/>
            <a:ext cx="8455500" cy="2146800"/>
          </a:xfrm>
          <a:prstGeom prst="rect">
            <a:avLst/>
          </a:prstGeom>
          <a:solidFill>
            <a:srgbClr val="FFFFFF"/>
          </a:solidFill>
        </p:spPr>
        <p:txBody>
          <a:bodyPr anchorCtr="0" anchor="ctr" bIns="91425" lIns="91425" spcFirstLastPara="1" rIns="91425" wrap="square" tIns="91425">
            <a:noAutofit/>
          </a:bodyPr>
          <a:lstStyle>
            <a:lvl1pPr lvl="0" algn="ctr">
              <a:spcBef>
                <a:spcPts val="0"/>
              </a:spcBef>
              <a:spcAft>
                <a:spcPts val="0"/>
              </a:spcAft>
              <a:buSzPts val="4800"/>
              <a:buFont typeface="Playfair Display"/>
              <a:buNone/>
              <a:defRPr b="1" sz="4800">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b="1" sz="4800">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b="1" sz="4800">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b="1" sz="4800">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b="1" sz="4800">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b="1" sz="4800">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b="1" sz="4800">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b="1" sz="4800">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b="1" sz="4800">
                <a:latin typeface="Playfair Display"/>
                <a:ea typeface="Playfair Display"/>
                <a:cs typeface="Playfair Display"/>
                <a:sym typeface="Playfair Display"/>
              </a:defRPr>
            </a:lvl9pPr>
          </a:lstStyle>
          <a:p/>
        </p:txBody>
      </p:sp>
      <p:sp>
        <p:nvSpPr>
          <p:cNvPr id="18" name="Google Shape;18;p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9" name="Shape 19"/>
        <p:cNvGrpSpPr/>
        <p:nvPr/>
      </p:nvGrpSpPr>
      <p:grpSpPr>
        <a:xfrm>
          <a:off x="0" y="0"/>
          <a:ext cx="0" cy="0"/>
          <a:chOff x="0" y="0"/>
          <a:chExt cx="0" cy="0"/>
        </a:xfrm>
      </p:grpSpPr>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1" name="Google Shape;21;p4"/>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2" name="Google Shape;22;p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5" name="Google Shape;25;p5"/>
          <p:cNvSpPr txBox="1"/>
          <p:nvPr>
            <p:ph idx="1" type="body"/>
          </p:nvPr>
        </p:nvSpPr>
        <p:spPr>
          <a:xfrm>
            <a:off x="311700" y="1234050"/>
            <a:ext cx="3999900" cy="33348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6" name="Google Shape;26;p5"/>
          <p:cNvSpPr txBox="1"/>
          <p:nvPr>
            <p:ph idx="2" type="body"/>
          </p:nvPr>
        </p:nvSpPr>
        <p:spPr>
          <a:xfrm>
            <a:off x="4832400" y="1234050"/>
            <a:ext cx="3999900" cy="33348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0" name="Google Shape;30;p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p:txBody>
      </p:sp>
      <p:sp>
        <p:nvSpPr>
          <p:cNvPr id="37" name="Google Shape;37;p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9"/>
          <p:cNvSpPr txBox="1"/>
          <p:nvPr>
            <p:ph type="title"/>
          </p:nvPr>
        </p:nvSpPr>
        <p:spPr>
          <a:xfrm>
            <a:off x="265500" y="1081675"/>
            <a:ext cx="4045200" cy="17862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9214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highlight>
                  <a:schemeClr val="lt1"/>
                </a:highlight>
              </a:defRPr>
            </a:lvl1pPr>
            <a:lvl2pPr indent="-317500" lvl="1" marL="914400">
              <a:spcBef>
                <a:spcPts val="1600"/>
              </a:spcBef>
              <a:spcAft>
                <a:spcPts val="0"/>
              </a:spcAft>
              <a:buSzPts val="1400"/>
              <a:buChar char="○"/>
              <a:defRPr>
                <a:highlight>
                  <a:schemeClr val="lt1"/>
                </a:highlight>
              </a:defRPr>
            </a:lvl2pPr>
            <a:lvl3pPr indent="-317500" lvl="2" marL="1371600">
              <a:spcBef>
                <a:spcPts val="1600"/>
              </a:spcBef>
              <a:spcAft>
                <a:spcPts val="0"/>
              </a:spcAft>
              <a:buSzPts val="1400"/>
              <a:buChar char="■"/>
              <a:defRPr>
                <a:highlight>
                  <a:schemeClr val="lt1"/>
                </a:highlight>
              </a:defRPr>
            </a:lvl3pPr>
            <a:lvl4pPr indent="-317500" lvl="3" marL="1828800">
              <a:spcBef>
                <a:spcPts val="1600"/>
              </a:spcBef>
              <a:spcAft>
                <a:spcPts val="0"/>
              </a:spcAft>
              <a:buSzPts val="1400"/>
              <a:buChar char="●"/>
              <a:defRPr>
                <a:highlight>
                  <a:schemeClr val="lt1"/>
                </a:highlight>
              </a:defRPr>
            </a:lvl4pPr>
            <a:lvl5pPr indent="-317500" lvl="4" marL="2286000">
              <a:spcBef>
                <a:spcPts val="1600"/>
              </a:spcBef>
              <a:spcAft>
                <a:spcPts val="0"/>
              </a:spcAft>
              <a:buSzPts val="1400"/>
              <a:buChar char="○"/>
              <a:defRPr>
                <a:highlight>
                  <a:schemeClr val="lt1"/>
                </a:highlight>
              </a:defRPr>
            </a:lvl5pPr>
            <a:lvl6pPr indent="-317500" lvl="5" marL="2743200">
              <a:spcBef>
                <a:spcPts val="1600"/>
              </a:spcBef>
              <a:spcAft>
                <a:spcPts val="0"/>
              </a:spcAft>
              <a:buSzPts val="1400"/>
              <a:buChar char="■"/>
              <a:defRPr>
                <a:highlight>
                  <a:schemeClr val="lt1"/>
                </a:highlight>
              </a:defRPr>
            </a:lvl6pPr>
            <a:lvl7pPr indent="-317500" lvl="6" marL="3200400">
              <a:spcBef>
                <a:spcPts val="1600"/>
              </a:spcBef>
              <a:spcAft>
                <a:spcPts val="0"/>
              </a:spcAft>
              <a:buSzPts val="1400"/>
              <a:buChar char="●"/>
              <a:defRPr>
                <a:highlight>
                  <a:schemeClr val="lt1"/>
                </a:highlight>
              </a:defRPr>
            </a:lvl7pPr>
            <a:lvl8pPr indent="-317500" lvl="7" marL="3657600">
              <a:spcBef>
                <a:spcPts val="1600"/>
              </a:spcBef>
              <a:spcAft>
                <a:spcPts val="0"/>
              </a:spcAft>
              <a:buSzPts val="1400"/>
              <a:buChar char="○"/>
              <a:defRPr>
                <a:highlight>
                  <a:schemeClr val="lt1"/>
                </a:highlight>
              </a:defRPr>
            </a:lvl8pPr>
            <a:lvl9pPr indent="-317500" lvl="8" marL="4114800">
              <a:spcBef>
                <a:spcPts val="1600"/>
              </a:spcBef>
              <a:spcAft>
                <a:spcPts val="1600"/>
              </a:spcAft>
              <a:buSzPts val="1400"/>
              <a:buChar char="■"/>
              <a:defRPr>
                <a:highlight>
                  <a:schemeClr val="lt1"/>
                </a:highlight>
              </a:defRPr>
            </a:lvl9pPr>
          </a:lstStyle>
          <a:p/>
        </p:txBody>
      </p:sp>
      <p:sp>
        <p:nvSpPr>
          <p:cNvPr id="44" name="Google Shape;44;p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highlight>
                  <a:schemeClr val="dk1"/>
                </a:highlight>
              </a:defRPr>
            </a:lvl1pPr>
          </a:lstStyle>
          <a:p/>
        </p:txBody>
      </p:sp>
      <p:sp>
        <p:nvSpPr>
          <p:cNvPr id="47" name="Google Shape;47;p1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pop">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p:txBody>
      </p:sp>
      <p:sp>
        <p:nvSpPr>
          <p:cNvPr id="7" name="Google Shape;7;p1"/>
          <p:cNvSpPr txBox="1"/>
          <p:nvPr>
            <p:ph idx="1" type="body"/>
          </p:nvPr>
        </p:nvSpPr>
        <p:spPr>
          <a:xfrm>
            <a:off x="311700" y="1234075"/>
            <a:ext cx="8520600" cy="33348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indent="-317500" lvl="1" marL="9144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indent="-317500" lvl="2" marL="13716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indent="-317500" lvl="3" marL="18288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indent="-317500" lvl="4" marL="22860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indent="-317500" lvl="5" marL="27432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indent="-317500" lvl="6" marL="32004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indent="-317500" lvl="7" marL="36576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indent="-317500" lvl="8" marL="4114800">
              <a:lnSpc>
                <a:spcPct val="115000"/>
              </a:lnSpc>
              <a:spcBef>
                <a:spcPts val="1600"/>
              </a:spcBef>
              <a:spcAft>
                <a:spcPts val="160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Playfair Display"/>
                <a:ea typeface="Playfair Display"/>
                <a:cs typeface="Playfair Display"/>
                <a:sym typeface="Playfair Display"/>
              </a:defRPr>
            </a:lvl1pPr>
            <a:lvl2pPr lvl="1" algn="r">
              <a:buNone/>
              <a:defRPr sz="1000">
                <a:solidFill>
                  <a:schemeClr val="dk2"/>
                </a:solidFill>
                <a:latin typeface="Playfair Display"/>
                <a:ea typeface="Playfair Display"/>
                <a:cs typeface="Playfair Display"/>
                <a:sym typeface="Playfair Display"/>
              </a:defRPr>
            </a:lvl2pPr>
            <a:lvl3pPr lvl="2" algn="r">
              <a:buNone/>
              <a:defRPr sz="1000">
                <a:solidFill>
                  <a:schemeClr val="dk2"/>
                </a:solidFill>
                <a:latin typeface="Playfair Display"/>
                <a:ea typeface="Playfair Display"/>
                <a:cs typeface="Playfair Display"/>
                <a:sym typeface="Playfair Display"/>
              </a:defRPr>
            </a:lvl3pPr>
            <a:lvl4pPr lvl="3" algn="r">
              <a:buNone/>
              <a:defRPr sz="1000">
                <a:solidFill>
                  <a:schemeClr val="dk2"/>
                </a:solidFill>
                <a:latin typeface="Playfair Display"/>
                <a:ea typeface="Playfair Display"/>
                <a:cs typeface="Playfair Display"/>
                <a:sym typeface="Playfair Display"/>
              </a:defRPr>
            </a:lvl4pPr>
            <a:lvl5pPr lvl="4" algn="r">
              <a:buNone/>
              <a:defRPr sz="1000">
                <a:solidFill>
                  <a:schemeClr val="dk2"/>
                </a:solidFill>
                <a:latin typeface="Playfair Display"/>
                <a:ea typeface="Playfair Display"/>
                <a:cs typeface="Playfair Display"/>
                <a:sym typeface="Playfair Display"/>
              </a:defRPr>
            </a:lvl5pPr>
            <a:lvl6pPr lvl="5" algn="r">
              <a:buNone/>
              <a:defRPr sz="1000">
                <a:solidFill>
                  <a:schemeClr val="dk2"/>
                </a:solidFill>
                <a:latin typeface="Playfair Display"/>
                <a:ea typeface="Playfair Display"/>
                <a:cs typeface="Playfair Display"/>
                <a:sym typeface="Playfair Display"/>
              </a:defRPr>
            </a:lvl6pPr>
            <a:lvl7pPr lvl="6" algn="r">
              <a:buNone/>
              <a:defRPr sz="1000">
                <a:solidFill>
                  <a:schemeClr val="dk2"/>
                </a:solidFill>
                <a:latin typeface="Playfair Display"/>
                <a:ea typeface="Playfair Display"/>
                <a:cs typeface="Playfair Display"/>
                <a:sym typeface="Playfair Display"/>
              </a:defRPr>
            </a:lvl7pPr>
            <a:lvl8pPr lvl="7" algn="r">
              <a:buNone/>
              <a:defRPr sz="1000">
                <a:solidFill>
                  <a:schemeClr val="dk2"/>
                </a:solidFill>
                <a:latin typeface="Playfair Display"/>
                <a:ea typeface="Playfair Display"/>
                <a:cs typeface="Playfair Display"/>
                <a:sym typeface="Playfair Display"/>
              </a:defRPr>
            </a:lvl8pPr>
            <a:lvl9pPr lvl="8" algn="r">
              <a:buNone/>
              <a:defRPr sz="1000">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drive.google.com/file/d/1vUJFq5kjRaIYyhVZ8ywE0scipZvjuT2k/view" TargetMode="Externa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drive.google.com/file/d/1Exqv-crkFzp8rmPwfcrSot0nI6i_sA-g/view" TargetMode="Externa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drive.google.com/file/d/1a-BiSvfvqEsp9Y5m0xUPjXLr6u3p_2DD/view" TargetMode="Externa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mailto:Energy.Intern@mdsierra.or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jpg"/><Relationship Id="rId4" Type="http://schemas.openxmlformats.org/officeDocument/2006/relationships/image" Target="../media/image9.jpg"/><Relationship Id="rId10" Type="http://schemas.openxmlformats.org/officeDocument/2006/relationships/image" Target="../media/image5.png"/><Relationship Id="rId9" Type="http://schemas.openxmlformats.org/officeDocument/2006/relationships/image" Target="../media/image14.png"/><Relationship Id="rId5" Type="http://schemas.openxmlformats.org/officeDocument/2006/relationships/image" Target="../media/image17.png"/><Relationship Id="rId6" Type="http://schemas.openxmlformats.org/officeDocument/2006/relationships/image" Target="../media/image2.jpg"/><Relationship Id="rId7" Type="http://schemas.openxmlformats.org/officeDocument/2006/relationships/image" Target="../media/image10.png"/><Relationship Id="rId8"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12.png"/><Relationship Id="rId5"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drive.google.com/file/d/19vPCAx3Pk71PMCsdvXuA8daSDVbDrvHv/view" TargetMode="External"/><Relationship Id="rId4" Type="http://schemas.openxmlformats.org/officeDocument/2006/relationships/image" Target="../media/image1.png"/><Relationship Id="rId5" Type="http://schemas.openxmlformats.org/officeDocument/2006/relationships/hyperlink" Target="http://drive.google.com/file/d/1cO8xIdP24uUp293BSiO4ys-ZRbmmd7l-/view"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hyperlink" Target="http://drive.google.com/file/d/1L__GMvRSwaKEXhqVQwOUyTYy4Se2iur7/view" TargetMode="External"/><Relationship Id="rId6"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 name="Shape 57"/>
        <p:cNvGrpSpPr/>
        <p:nvPr/>
      </p:nvGrpSpPr>
      <p:grpSpPr>
        <a:xfrm>
          <a:off x="0" y="0"/>
          <a:ext cx="0" cy="0"/>
          <a:chOff x="0" y="0"/>
          <a:chExt cx="0" cy="0"/>
        </a:xfrm>
      </p:grpSpPr>
      <p:sp>
        <p:nvSpPr>
          <p:cNvPr id="58" name="Google Shape;58;p13"/>
          <p:cNvSpPr txBox="1"/>
          <p:nvPr>
            <p:ph type="ctrTitle"/>
          </p:nvPr>
        </p:nvSpPr>
        <p:spPr>
          <a:xfrm>
            <a:off x="344250" y="1403850"/>
            <a:ext cx="8455500" cy="2146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Social Media 101</a:t>
            </a:r>
            <a:endParaRPr/>
          </a:p>
        </p:txBody>
      </p:sp>
      <p:sp>
        <p:nvSpPr>
          <p:cNvPr id="59" name="Google Shape;59;p13"/>
          <p:cNvSpPr txBox="1"/>
          <p:nvPr>
            <p:ph idx="1" type="subTitle"/>
          </p:nvPr>
        </p:nvSpPr>
        <p:spPr>
          <a:xfrm>
            <a:off x="344250" y="3550650"/>
            <a:ext cx="49101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#BeyondCoal</a:t>
            </a:r>
            <a:endParaRPr/>
          </a:p>
        </p:txBody>
      </p:sp>
      <p:sp>
        <p:nvSpPr>
          <p:cNvPr id="60" name="Google Shape;60;p13"/>
          <p:cNvSpPr txBox="1"/>
          <p:nvPr/>
        </p:nvSpPr>
        <p:spPr>
          <a:xfrm>
            <a:off x="11189100" y="1566800"/>
            <a:ext cx="7343400" cy="85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Playfair Display"/>
              <a:ea typeface="Playfair Display"/>
              <a:cs typeface="Playfair Display"/>
              <a:sym typeface="Playfair Display"/>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Google Shape;133;p22"/>
          <p:cNvSpPr txBox="1"/>
          <p:nvPr>
            <p:ph type="title"/>
          </p:nvPr>
        </p:nvSpPr>
        <p:spPr>
          <a:xfrm>
            <a:off x="311700" y="156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Twitter in Action for Maryland Sierra Club</a:t>
            </a:r>
            <a:endParaRPr/>
          </a:p>
        </p:txBody>
      </p:sp>
      <p:pic>
        <p:nvPicPr>
          <p:cNvPr descr="Screen Shot 2016-07-21 at 11.13.22 AM.png" id="134" name="Google Shape;134;p22"/>
          <p:cNvPicPr preferRelativeResize="0"/>
          <p:nvPr/>
        </p:nvPicPr>
        <p:blipFill>
          <a:blip r:embed="rId3">
            <a:alphaModFix/>
          </a:blip>
          <a:stretch>
            <a:fillRect/>
          </a:stretch>
        </p:blipFill>
        <p:spPr>
          <a:xfrm>
            <a:off x="6537350" y="0"/>
            <a:ext cx="2606650" cy="4322175"/>
          </a:xfrm>
          <a:prstGeom prst="rect">
            <a:avLst/>
          </a:prstGeom>
          <a:noFill/>
          <a:ln>
            <a:noFill/>
          </a:ln>
        </p:spPr>
      </p:pic>
      <p:pic>
        <p:nvPicPr>
          <p:cNvPr descr="Screen Shot 2016-07-21 at 1.53.51 PM.png" id="135" name="Google Shape;135;p22"/>
          <p:cNvPicPr preferRelativeResize="0"/>
          <p:nvPr/>
        </p:nvPicPr>
        <p:blipFill rotWithShape="1">
          <a:blip r:embed="rId4">
            <a:alphaModFix/>
          </a:blip>
          <a:srcRect b="7953" l="0" r="45465" t="2776"/>
          <a:stretch/>
        </p:blipFill>
        <p:spPr>
          <a:xfrm>
            <a:off x="56100" y="773600"/>
            <a:ext cx="2944100" cy="3273750"/>
          </a:xfrm>
          <a:prstGeom prst="rect">
            <a:avLst/>
          </a:prstGeom>
          <a:noFill/>
          <a:ln>
            <a:noFill/>
          </a:ln>
        </p:spPr>
      </p:pic>
      <p:pic>
        <p:nvPicPr>
          <p:cNvPr id="136" name="Google Shape;136;p22"/>
          <p:cNvPicPr preferRelativeResize="0"/>
          <p:nvPr/>
        </p:nvPicPr>
        <p:blipFill>
          <a:blip r:embed="rId5">
            <a:alphaModFix/>
          </a:blip>
          <a:stretch>
            <a:fillRect/>
          </a:stretch>
        </p:blipFill>
        <p:spPr>
          <a:xfrm>
            <a:off x="3047124" y="773601"/>
            <a:ext cx="3386150" cy="39930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1000"/>
                                        <p:tgtEl>
                                          <p:spTgt spid="1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1000"/>
                                        <p:tgtEl>
                                          <p:spTgt spid="1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1000"/>
                                        <p:tgtEl>
                                          <p:spTgt spid="1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1000"/>
                                        <p:tgtEl>
                                          <p:spTgt spid="1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23"/>
          <p:cNvSpPr txBox="1"/>
          <p:nvPr>
            <p:ph type="title"/>
          </p:nvPr>
        </p:nvSpPr>
        <p:spPr>
          <a:xfrm>
            <a:off x="311700" y="445025"/>
            <a:ext cx="3517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Retweet and Reply!</a:t>
            </a:r>
            <a:endParaRPr/>
          </a:p>
        </p:txBody>
      </p:sp>
      <p:sp>
        <p:nvSpPr>
          <p:cNvPr id="142" name="Google Shape;142;p23"/>
          <p:cNvSpPr txBox="1"/>
          <p:nvPr>
            <p:ph idx="1" type="body"/>
          </p:nvPr>
        </p:nvSpPr>
        <p:spPr>
          <a:xfrm>
            <a:off x="311700" y="1234075"/>
            <a:ext cx="5226600" cy="333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With twitter you can simply…</a:t>
            </a:r>
            <a:endParaRPr sz="2000"/>
          </a:p>
          <a:p>
            <a:pPr indent="-355600" lvl="0" marL="457200" rtl="0" algn="l">
              <a:spcBef>
                <a:spcPts val="1600"/>
              </a:spcBef>
              <a:spcAft>
                <a:spcPts val="0"/>
              </a:spcAft>
              <a:buSzPts val="2000"/>
              <a:buChar char="-"/>
            </a:pPr>
            <a:r>
              <a:rPr lang="en" sz="2000"/>
              <a:t>reply to tweets </a:t>
            </a:r>
            <a:endParaRPr sz="2000"/>
          </a:p>
          <a:p>
            <a:pPr indent="-355600" lvl="0" marL="457200" rtl="0" algn="l">
              <a:spcBef>
                <a:spcPts val="0"/>
              </a:spcBef>
              <a:spcAft>
                <a:spcPts val="0"/>
              </a:spcAft>
              <a:buSzPts val="2000"/>
              <a:buChar char="-"/>
            </a:pPr>
            <a:r>
              <a:rPr lang="en" sz="2000"/>
              <a:t>retweet (it will show up on your profile and show your followers that you shared it)</a:t>
            </a:r>
            <a:endParaRPr sz="2000"/>
          </a:p>
          <a:p>
            <a:pPr indent="-355600" lvl="0" marL="457200" rtl="0" algn="l">
              <a:spcBef>
                <a:spcPts val="0"/>
              </a:spcBef>
              <a:spcAft>
                <a:spcPts val="0"/>
              </a:spcAft>
              <a:buSzPts val="2000"/>
              <a:buChar char="-"/>
            </a:pPr>
            <a:r>
              <a:rPr lang="en" sz="2000"/>
              <a:t>Retweet with comment</a:t>
            </a:r>
            <a:endParaRPr sz="2000"/>
          </a:p>
          <a:p>
            <a:pPr indent="-355600" lvl="0" marL="457200" rtl="0" algn="l">
              <a:spcBef>
                <a:spcPts val="0"/>
              </a:spcBef>
              <a:spcAft>
                <a:spcPts val="0"/>
              </a:spcAft>
              <a:buSzPts val="2000"/>
              <a:buChar char="-"/>
            </a:pPr>
            <a:r>
              <a:rPr lang="en" sz="2000"/>
              <a:t>Create a thread of your own</a:t>
            </a:r>
            <a:endParaRPr sz="2000"/>
          </a:p>
        </p:txBody>
      </p:sp>
      <p:pic>
        <p:nvPicPr>
          <p:cNvPr id="143" name="Google Shape;143;p23" title="retweet+thread.mp4">
            <a:hlinkClick r:id="rId3"/>
          </p:cNvPr>
          <p:cNvPicPr preferRelativeResize="0"/>
          <p:nvPr/>
        </p:nvPicPr>
        <p:blipFill>
          <a:blip r:embed="rId4">
            <a:alphaModFix/>
          </a:blip>
          <a:stretch>
            <a:fillRect/>
          </a:stretch>
        </p:blipFill>
        <p:spPr>
          <a:xfrm>
            <a:off x="5690700" y="1170125"/>
            <a:ext cx="3300900" cy="2475675"/>
          </a:xfrm>
          <a:prstGeom prst="rect">
            <a:avLst/>
          </a:prstGeom>
          <a:noFill/>
          <a:ln>
            <a:noFill/>
          </a:ln>
        </p:spPr>
      </p:pic>
      <p:sp>
        <p:nvSpPr>
          <p:cNvPr id="144" name="Google Shape;144;p23"/>
          <p:cNvSpPr txBox="1"/>
          <p:nvPr/>
        </p:nvSpPr>
        <p:spPr>
          <a:xfrm>
            <a:off x="1127500" y="4191050"/>
            <a:ext cx="7138200" cy="68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FF"/>
                </a:solidFill>
                <a:latin typeface="Playfair Display"/>
                <a:ea typeface="Playfair Display"/>
                <a:cs typeface="Playfair Display"/>
                <a:sym typeface="Playfair Display"/>
              </a:rPr>
              <a:t>*Remember* hashtags, tags (people), and location tags are super important!</a:t>
            </a:r>
            <a:endParaRPr b="1">
              <a:solidFill>
                <a:srgbClr val="0000FF"/>
              </a:solidFill>
              <a:latin typeface="Playfair Display"/>
              <a:ea typeface="Playfair Display"/>
              <a:cs typeface="Playfair Display"/>
              <a:sym typeface="Playfair Display"/>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Google Shape;149;p24"/>
          <p:cNvSpPr txBox="1"/>
          <p:nvPr>
            <p:ph type="title"/>
          </p:nvPr>
        </p:nvSpPr>
        <p:spPr>
          <a:xfrm>
            <a:off x="311700" y="6539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Instagram</a:t>
            </a:r>
            <a:endParaRPr/>
          </a:p>
        </p:txBody>
      </p:sp>
      <p:sp>
        <p:nvSpPr>
          <p:cNvPr id="150" name="Google Shape;150;p24"/>
          <p:cNvSpPr txBox="1"/>
          <p:nvPr>
            <p:ph idx="1" type="body"/>
          </p:nvPr>
        </p:nvSpPr>
        <p:spPr>
          <a:xfrm>
            <a:off x="311700" y="1017725"/>
            <a:ext cx="8520600" cy="293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2000"/>
          </a:p>
          <a:p>
            <a:pPr indent="-355600" lvl="0" marL="457200" rtl="0" algn="l">
              <a:spcBef>
                <a:spcPts val="1600"/>
              </a:spcBef>
              <a:spcAft>
                <a:spcPts val="0"/>
              </a:spcAft>
              <a:buSzPts val="2000"/>
              <a:buChar char="-"/>
            </a:pPr>
            <a:r>
              <a:rPr lang="en" sz="2000"/>
              <a:t>Still has hashtags, location tags, and tagging accounts</a:t>
            </a:r>
            <a:endParaRPr sz="2000"/>
          </a:p>
          <a:p>
            <a:pPr indent="-355600" lvl="0" marL="457200" rtl="0" algn="l">
              <a:spcBef>
                <a:spcPts val="0"/>
              </a:spcBef>
              <a:spcAft>
                <a:spcPts val="0"/>
              </a:spcAft>
              <a:buSzPts val="2000"/>
              <a:buChar char="-"/>
            </a:pPr>
            <a:r>
              <a:rPr lang="en" sz="2000"/>
              <a:t>2 ways to share: story, or post!</a:t>
            </a:r>
            <a:endParaRPr sz="2000"/>
          </a:p>
          <a:p>
            <a:pPr indent="-355600" lvl="1" marL="914400" rtl="0" algn="l">
              <a:spcBef>
                <a:spcPts val="0"/>
              </a:spcBef>
              <a:spcAft>
                <a:spcPts val="0"/>
              </a:spcAft>
              <a:buSzPts val="2000"/>
              <a:buChar char="-"/>
            </a:pPr>
            <a:r>
              <a:rPr lang="en" sz="2000"/>
              <a:t>Story disappears after 24 hrs</a:t>
            </a:r>
            <a:endParaRPr sz="2000"/>
          </a:p>
          <a:p>
            <a:pPr indent="-355600" lvl="1" marL="914400" rtl="0" algn="l">
              <a:lnSpc>
                <a:spcPct val="100000"/>
              </a:lnSpc>
              <a:spcBef>
                <a:spcPts val="0"/>
              </a:spcBef>
              <a:spcAft>
                <a:spcPts val="0"/>
              </a:spcAft>
              <a:buSzPts val="2000"/>
              <a:buChar char="-"/>
            </a:pPr>
            <a:r>
              <a:rPr lang="en" sz="2000"/>
              <a:t>Post stays on your profile</a:t>
            </a:r>
            <a:endParaRPr sz="2000"/>
          </a:p>
          <a:p>
            <a:pPr indent="0" lvl="0" marL="0" rtl="0" algn="l">
              <a:lnSpc>
                <a:spcPct val="100000"/>
              </a:lnSpc>
              <a:spcBef>
                <a:spcPts val="0"/>
              </a:spcBef>
              <a:spcAft>
                <a:spcPts val="0"/>
              </a:spcAft>
              <a:buNone/>
            </a:pPr>
            <a:r>
              <a:rPr lang="en" sz="2000"/>
              <a:t>- Can connect to Facebook and </a:t>
            </a:r>
            <a:endParaRPr sz="2000"/>
          </a:p>
          <a:p>
            <a:pPr indent="0" lvl="0" marL="0" rtl="0" algn="l">
              <a:lnSpc>
                <a:spcPct val="100000"/>
              </a:lnSpc>
              <a:spcBef>
                <a:spcPts val="0"/>
              </a:spcBef>
              <a:spcAft>
                <a:spcPts val="0"/>
              </a:spcAft>
              <a:buNone/>
            </a:pPr>
            <a:r>
              <a:rPr lang="en" sz="2000"/>
              <a:t>   Twitter accounts</a:t>
            </a:r>
            <a:endParaRPr sz="2000"/>
          </a:p>
          <a:p>
            <a:pPr indent="0" lvl="0" marL="0" rtl="0" algn="l">
              <a:lnSpc>
                <a:spcPct val="100000"/>
              </a:lnSpc>
              <a:spcBef>
                <a:spcPts val="0"/>
              </a:spcBef>
              <a:spcAft>
                <a:spcPts val="0"/>
              </a:spcAft>
              <a:buNone/>
            </a:pPr>
            <a:r>
              <a:rPr lang="en" sz="2000"/>
              <a:t>- Must use smartphone</a:t>
            </a:r>
            <a:endParaRPr sz="2000"/>
          </a:p>
          <a:p>
            <a:pPr indent="0" lvl="0" marL="0" rtl="0" algn="l">
              <a:spcBef>
                <a:spcPts val="0"/>
              </a:spcBef>
              <a:spcAft>
                <a:spcPts val="1600"/>
              </a:spcAft>
              <a:buNone/>
            </a:pPr>
            <a:r>
              <a:t/>
            </a:r>
            <a:endParaRPr/>
          </a:p>
        </p:txBody>
      </p:sp>
      <p:pic>
        <p:nvPicPr>
          <p:cNvPr id="151" name="Google Shape;151;p24" title="ig.mp4">
            <a:hlinkClick r:id="rId3"/>
          </p:cNvPr>
          <p:cNvPicPr preferRelativeResize="0"/>
          <p:nvPr/>
        </p:nvPicPr>
        <p:blipFill>
          <a:blip r:embed="rId4">
            <a:alphaModFix/>
          </a:blip>
          <a:stretch>
            <a:fillRect/>
          </a:stretch>
        </p:blipFill>
        <p:spPr>
          <a:xfrm>
            <a:off x="5573475" y="2484650"/>
            <a:ext cx="3331050" cy="2498275"/>
          </a:xfrm>
          <a:prstGeom prst="rect">
            <a:avLst/>
          </a:prstGeom>
          <a:noFill/>
          <a:ln>
            <a:noFill/>
          </a:ln>
        </p:spPr>
      </p:pic>
      <p:sp>
        <p:nvSpPr>
          <p:cNvPr id="152" name="Google Shape;152;p24"/>
          <p:cNvSpPr txBox="1"/>
          <p:nvPr/>
        </p:nvSpPr>
        <p:spPr>
          <a:xfrm>
            <a:off x="4009875" y="387250"/>
            <a:ext cx="7195200" cy="839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sz="2000">
                <a:solidFill>
                  <a:srgbClr val="B45F06"/>
                </a:solidFill>
                <a:latin typeface="Playfair Display"/>
                <a:ea typeface="Playfair Display"/>
                <a:cs typeface="Playfair Display"/>
                <a:sym typeface="Playfair Display"/>
              </a:rPr>
              <a:t>All about **PHOTOS**</a:t>
            </a:r>
            <a:endParaRPr b="1">
              <a:solidFill>
                <a:srgbClr val="B45F06"/>
              </a:solidFill>
              <a:latin typeface="Playfair Display"/>
              <a:ea typeface="Playfair Display"/>
              <a:cs typeface="Playfair Display"/>
              <a:sym typeface="Playfair Displ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000"/>
                                        <p:tgtEl>
                                          <p:spTgt spid="1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000"/>
                                        <p:tgtEl>
                                          <p:spTgt spid="1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1000"/>
                                        <p:tgtEl>
                                          <p:spTgt spid="1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p25"/>
          <p:cNvSpPr txBox="1"/>
          <p:nvPr>
            <p:ph type="title"/>
          </p:nvPr>
        </p:nvSpPr>
        <p:spPr>
          <a:xfrm>
            <a:off x="266725" y="292150"/>
            <a:ext cx="2916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 posts</a:t>
            </a:r>
            <a:endParaRPr/>
          </a:p>
        </p:txBody>
      </p:sp>
      <p:pic>
        <p:nvPicPr>
          <p:cNvPr id="158" name="Google Shape;158;p25"/>
          <p:cNvPicPr preferRelativeResize="0"/>
          <p:nvPr/>
        </p:nvPicPr>
        <p:blipFill rotWithShape="1">
          <a:blip r:embed="rId3">
            <a:alphaModFix/>
          </a:blip>
          <a:srcRect b="0" l="0" r="0" t="0"/>
          <a:stretch/>
        </p:blipFill>
        <p:spPr>
          <a:xfrm>
            <a:off x="152400" y="1170125"/>
            <a:ext cx="2148225" cy="3820976"/>
          </a:xfrm>
          <a:prstGeom prst="rect">
            <a:avLst/>
          </a:prstGeom>
          <a:noFill/>
          <a:ln>
            <a:noFill/>
          </a:ln>
        </p:spPr>
      </p:pic>
      <p:sp>
        <p:nvSpPr>
          <p:cNvPr id="159" name="Google Shape;159;p25"/>
          <p:cNvSpPr txBox="1"/>
          <p:nvPr/>
        </p:nvSpPr>
        <p:spPr>
          <a:xfrm>
            <a:off x="2369700" y="1513350"/>
            <a:ext cx="2265900" cy="128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layfair Display"/>
                <a:ea typeface="Playfair Display"/>
                <a:cs typeface="Playfair Display"/>
                <a:sym typeface="Playfair Display"/>
              </a:rPr>
              <a:t>What they got right...</a:t>
            </a:r>
            <a:endParaRPr>
              <a:latin typeface="Playfair Display"/>
              <a:ea typeface="Playfair Display"/>
              <a:cs typeface="Playfair Display"/>
              <a:sym typeface="Playfair Display"/>
            </a:endParaRPr>
          </a:p>
          <a:p>
            <a:pPr indent="-317500" lvl="0" marL="457200" rtl="0" algn="l">
              <a:spcBef>
                <a:spcPts val="0"/>
              </a:spcBef>
              <a:spcAft>
                <a:spcPts val="0"/>
              </a:spcAft>
              <a:buSzPts val="1400"/>
              <a:buFont typeface="Playfair Display"/>
              <a:buChar char="-"/>
            </a:pPr>
            <a:r>
              <a:rPr lang="en">
                <a:latin typeface="Playfair Display"/>
                <a:ea typeface="Playfair Display"/>
                <a:cs typeface="Playfair Display"/>
                <a:sym typeface="Playfair Display"/>
              </a:rPr>
              <a:t>Funny meme as photo</a:t>
            </a:r>
            <a:endParaRPr>
              <a:latin typeface="Playfair Display"/>
              <a:ea typeface="Playfair Display"/>
              <a:cs typeface="Playfair Display"/>
              <a:sym typeface="Playfair Display"/>
            </a:endParaRPr>
          </a:p>
          <a:p>
            <a:pPr indent="-317500" lvl="0" marL="457200" rtl="0" algn="l">
              <a:spcBef>
                <a:spcPts val="0"/>
              </a:spcBef>
              <a:spcAft>
                <a:spcPts val="0"/>
              </a:spcAft>
              <a:buSzPts val="1400"/>
              <a:buFont typeface="Playfair Display"/>
              <a:buChar char="-"/>
            </a:pPr>
            <a:r>
              <a:rPr lang="en">
                <a:latin typeface="Playfair Display"/>
                <a:ea typeface="Playfair Display"/>
                <a:cs typeface="Playfair Display"/>
                <a:sym typeface="Playfair Display"/>
              </a:rPr>
              <a:t>Hashtags</a:t>
            </a:r>
            <a:endParaRPr>
              <a:latin typeface="Playfair Display"/>
              <a:ea typeface="Playfair Display"/>
              <a:cs typeface="Playfair Display"/>
              <a:sym typeface="Playfair Display"/>
            </a:endParaRPr>
          </a:p>
          <a:p>
            <a:pPr indent="-317500" lvl="0" marL="457200" rtl="0" algn="l">
              <a:spcBef>
                <a:spcPts val="0"/>
              </a:spcBef>
              <a:spcAft>
                <a:spcPts val="0"/>
              </a:spcAft>
              <a:buSzPts val="1400"/>
              <a:buFont typeface="Playfair Display"/>
              <a:buChar char="-"/>
            </a:pPr>
            <a:r>
              <a:rPr lang="en">
                <a:latin typeface="Playfair Display"/>
                <a:ea typeface="Playfair Display"/>
                <a:cs typeface="Playfair Display"/>
                <a:sym typeface="Playfair Display"/>
              </a:rPr>
              <a:t>“Regram”</a:t>
            </a:r>
            <a:endParaRPr>
              <a:latin typeface="Playfair Display"/>
              <a:ea typeface="Playfair Display"/>
              <a:cs typeface="Playfair Display"/>
              <a:sym typeface="Playfair Display"/>
            </a:endParaRPr>
          </a:p>
          <a:p>
            <a:pPr indent="0" lvl="0" marL="0" rtl="0" algn="l">
              <a:spcBef>
                <a:spcPts val="0"/>
              </a:spcBef>
              <a:spcAft>
                <a:spcPts val="0"/>
              </a:spcAft>
              <a:buNone/>
            </a:pPr>
            <a:r>
              <a:t/>
            </a:r>
            <a:endParaRPr>
              <a:latin typeface="Playfair Display"/>
              <a:ea typeface="Playfair Display"/>
              <a:cs typeface="Playfair Display"/>
              <a:sym typeface="Playfair Display"/>
            </a:endParaRPr>
          </a:p>
          <a:p>
            <a:pPr indent="0" lvl="0" marL="457200" rtl="0" algn="l">
              <a:spcBef>
                <a:spcPts val="0"/>
              </a:spcBef>
              <a:spcAft>
                <a:spcPts val="0"/>
              </a:spcAft>
              <a:buNone/>
            </a:pPr>
            <a:r>
              <a:t/>
            </a:r>
            <a:endParaRPr>
              <a:latin typeface="Playfair Display"/>
              <a:ea typeface="Playfair Display"/>
              <a:cs typeface="Playfair Display"/>
              <a:sym typeface="Playfair Display"/>
            </a:endParaRPr>
          </a:p>
        </p:txBody>
      </p:sp>
      <p:sp>
        <p:nvSpPr>
          <p:cNvPr id="160" name="Google Shape;160;p25"/>
          <p:cNvSpPr txBox="1"/>
          <p:nvPr/>
        </p:nvSpPr>
        <p:spPr>
          <a:xfrm>
            <a:off x="2369700" y="3063575"/>
            <a:ext cx="1849500" cy="77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
                <a:solidFill>
                  <a:schemeClr val="dk2"/>
                </a:solidFill>
                <a:latin typeface="Playfair Display"/>
                <a:ea typeface="Playfair Display"/>
                <a:cs typeface="Playfair Display"/>
                <a:sym typeface="Playfair Display"/>
              </a:rPr>
              <a:t>How to improve</a:t>
            </a:r>
            <a:endParaRPr>
              <a:solidFill>
                <a:schemeClr val="dk2"/>
              </a:solidFill>
              <a:latin typeface="Playfair Display"/>
              <a:ea typeface="Playfair Display"/>
              <a:cs typeface="Playfair Display"/>
              <a:sym typeface="Playfair Display"/>
            </a:endParaRPr>
          </a:p>
          <a:p>
            <a:pPr indent="-317500" lvl="0" marL="457200" rtl="0" algn="l">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Not much info in the caption</a:t>
            </a:r>
            <a:endParaRPr>
              <a:solidFill>
                <a:schemeClr val="dk2"/>
              </a:solidFill>
              <a:latin typeface="Playfair Display"/>
              <a:ea typeface="Playfair Display"/>
              <a:cs typeface="Playfair Display"/>
              <a:sym typeface="Playfair Display"/>
            </a:endParaRPr>
          </a:p>
          <a:p>
            <a:pPr indent="-317500" lvl="0" marL="457200" rtl="0" algn="l">
              <a:spcBef>
                <a:spcPts val="0"/>
              </a:spcBef>
              <a:spcAft>
                <a:spcPts val="0"/>
              </a:spcAft>
              <a:buClr>
                <a:schemeClr val="dk2"/>
              </a:buClr>
              <a:buSzPts val="1400"/>
              <a:buFont typeface="Playfair Display"/>
              <a:buChar char="-"/>
            </a:pPr>
            <a:r>
              <a:rPr lang="en">
                <a:solidFill>
                  <a:schemeClr val="dk2"/>
                </a:solidFill>
                <a:latin typeface="Playfair Display"/>
                <a:ea typeface="Playfair Display"/>
                <a:cs typeface="Playfair Display"/>
                <a:sym typeface="Playfair Display"/>
              </a:rPr>
              <a:t>No location!</a:t>
            </a:r>
            <a:endParaRPr>
              <a:solidFill>
                <a:schemeClr val="dk2"/>
              </a:solidFill>
              <a:latin typeface="Playfair Display"/>
              <a:ea typeface="Playfair Display"/>
              <a:cs typeface="Playfair Display"/>
              <a:sym typeface="Playfair Display"/>
            </a:endParaRPr>
          </a:p>
          <a:p>
            <a:pPr indent="0" lvl="0" marL="0" rtl="0" algn="l">
              <a:spcBef>
                <a:spcPts val="0"/>
              </a:spcBef>
              <a:spcAft>
                <a:spcPts val="0"/>
              </a:spcAft>
              <a:buNone/>
            </a:pPr>
            <a:r>
              <a:t/>
            </a:r>
            <a:endParaRPr>
              <a:latin typeface="Playfair Display"/>
              <a:ea typeface="Playfair Display"/>
              <a:cs typeface="Playfair Display"/>
              <a:sym typeface="Playfair Display"/>
            </a:endParaRPr>
          </a:p>
        </p:txBody>
      </p:sp>
      <p:pic>
        <p:nvPicPr>
          <p:cNvPr id="161" name="Google Shape;161;p25"/>
          <p:cNvPicPr preferRelativeResize="0"/>
          <p:nvPr/>
        </p:nvPicPr>
        <p:blipFill>
          <a:blip r:embed="rId4">
            <a:alphaModFix/>
          </a:blip>
          <a:stretch>
            <a:fillRect/>
          </a:stretch>
        </p:blipFill>
        <p:spPr>
          <a:xfrm>
            <a:off x="4648800" y="377775"/>
            <a:ext cx="2405475" cy="4278525"/>
          </a:xfrm>
          <a:prstGeom prst="rect">
            <a:avLst/>
          </a:prstGeom>
          <a:noFill/>
          <a:ln>
            <a:noFill/>
          </a:ln>
        </p:spPr>
      </p:pic>
      <p:sp>
        <p:nvSpPr>
          <p:cNvPr id="162" name="Google Shape;162;p25"/>
          <p:cNvSpPr txBox="1"/>
          <p:nvPr/>
        </p:nvSpPr>
        <p:spPr>
          <a:xfrm>
            <a:off x="7054275" y="1065025"/>
            <a:ext cx="2078100" cy="1151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Playfair Display"/>
              <a:buChar char="-"/>
            </a:pPr>
            <a:r>
              <a:rPr lang="en">
                <a:latin typeface="Playfair Display"/>
                <a:ea typeface="Playfair Display"/>
                <a:cs typeface="Playfair Display"/>
                <a:sym typeface="Playfair Display"/>
              </a:rPr>
              <a:t>Informative caption</a:t>
            </a:r>
            <a:endParaRPr>
              <a:latin typeface="Playfair Display"/>
              <a:ea typeface="Playfair Display"/>
              <a:cs typeface="Playfair Display"/>
              <a:sym typeface="Playfair Display"/>
            </a:endParaRPr>
          </a:p>
          <a:p>
            <a:pPr indent="-317500" lvl="0" marL="457200" rtl="0" algn="l">
              <a:spcBef>
                <a:spcPts val="0"/>
              </a:spcBef>
              <a:spcAft>
                <a:spcPts val="0"/>
              </a:spcAft>
              <a:buSzPts val="1400"/>
              <a:buFont typeface="Playfair Display"/>
              <a:buChar char="-"/>
            </a:pPr>
            <a:r>
              <a:rPr lang="en">
                <a:latin typeface="Playfair Display"/>
                <a:ea typeface="Playfair Display"/>
                <a:cs typeface="Playfair Display"/>
                <a:sym typeface="Playfair Display"/>
              </a:rPr>
              <a:t>Hashtags</a:t>
            </a:r>
            <a:endParaRPr>
              <a:latin typeface="Playfair Display"/>
              <a:ea typeface="Playfair Display"/>
              <a:cs typeface="Playfair Display"/>
              <a:sym typeface="Playfair Display"/>
            </a:endParaRPr>
          </a:p>
          <a:p>
            <a:pPr indent="-317500" lvl="0" marL="457200" rtl="0" algn="l">
              <a:spcBef>
                <a:spcPts val="0"/>
              </a:spcBef>
              <a:spcAft>
                <a:spcPts val="0"/>
              </a:spcAft>
              <a:buSzPts val="1400"/>
              <a:buFont typeface="Playfair Display"/>
              <a:buChar char="-"/>
            </a:pPr>
            <a:r>
              <a:rPr lang="en">
                <a:latin typeface="Playfair Display"/>
                <a:ea typeface="Playfair Display"/>
                <a:cs typeface="Playfair Display"/>
                <a:sym typeface="Playfair Display"/>
              </a:rPr>
              <a:t>location</a:t>
            </a:r>
            <a:endParaRPr>
              <a:latin typeface="Playfair Display"/>
              <a:ea typeface="Playfair Display"/>
              <a:cs typeface="Playfair Display"/>
              <a:sym typeface="Playfair Displ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1000"/>
                                        <p:tgtEl>
                                          <p:spTgt spid="1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1000"/>
                                        <p:tgtEl>
                                          <p:spTgt spid="1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1000"/>
                                        <p:tgtEl>
                                          <p:spTgt spid="1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1000"/>
                                        <p:tgtEl>
                                          <p:spTgt spid="1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1000"/>
                                        <p:tgtEl>
                                          <p:spTgt spid="1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1000"/>
                                        <p:tgtEl>
                                          <p:spTgt spid="1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Google Shape;167;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Facebook</a:t>
            </a:r>
            <a:endParaRPr/>
          </a:p>
        </p:txBody>
      </p:sp>
      <p:sp>
        <p:nvSpPr>
          <p:cNvPr id="168" name="Google Shape;168;p26"/>
          <p:cNvSpPr txBox="1"/>
          <p:nvPr>
            <p:ph idx="1" type="body"/>
          </p:nvPr>
        </p:nvSpPr>
        <p:spPr>
          <a:xfrm>
            <a:off x="311700" y="1234075"/>
            <a:ext cx="5246100" cy="33348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You can have longer writing and explanations on                                            your posts.</a:t>
            </a:r>
            <a:endParaRPr sz="2000"/>
          </a:p>
          <a:p>
            <a:pPr indent="-355600" lvl="0" marL="457200" rtl="0" algn="l">
              <a:spcBef>
                <a:spcPts val="0"/>
              </a:spcBef>
              <a:spcAft>
                <a:spcPts val="0"/>
              </a:spcAft>
              <a:buSzPts val="2000"/>
              <a:buChar char="-"/>
            </a:pPr>
            <a:r>
              <a:rPr lang="en" sz="2000"/>
              <a:t>But keep it interesting.</a:t>
            </a:r>
            <a:endParaRPr sz="2000"/>
          </a:p>
          <a:p>
            <a:pPr indent="-355600" lvl="0" marL="457200" rtl="0" algn="l">
              <a:spcBef>
                <a:spcPts val="0"/>
              </a:spcBef>
              <a:spcAft>
                <a:spcPts val="0"/>
              </a:spcAft>
              <a:buSzPts val="2000"/>
              <a:buChar char="-"/>
            </a:pPr>
            <a:r>
              <a:rPr lang="en" sz="2000"/>
              <a:t>Visually appealing. </a:t>
            </a:r>
            <a:endParaRPr sz="2000"/>
          </a:p>
        </p:txBody>
      </p:sp>
      <p:pic>
        <p:nvPicPr>
          <p:cNvPr id="169" name="Google Shape;169;p26"/>
          <p:cNvPicPr preferRelativeResize="0"/>
          <p:nvPr/>
        </p:nvPicPr>
        <p:blipFill>
          <a:blip r:embed="rId3">
            <a:alphaModFix/>
          </a:blip>
          <a:stretch>
            <a:fillRect/>
          </a:stretch>
        </p:blipFill>
        <p:spPr>
          <a:xfrm>
            <a:off x="5348375" y="197150"/>
            <a:ext cx="3684725" cy="39455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1000"/>
                                        <p:tgtEl>
                                          <p:spTgt spid="1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1000"/>
                                        <p:tgtEl>
                                          <p:spTgt spid="1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Facebook</a:t>
            </a:r>
            <a:endParaRPr/>
          </a:p>
          <a:p>
            <a:pPr indent="0" lvl="0" marL="0" rtl="0" algn="l">
              <a:spcBef>
                <a:spcPts val="0"/>
              </a:spcBef>
              <a:spcAft>
                <a:spcPts val="0"/>
              </a:spcAft>
              <a:buNone/>
            </a:pPr>
            <a:r>
              <a:t/>
            </a:r>
            <a:endParaRPr/>
          </a:p>
        </p:txBody>
      </p:sp>
      <p:sp>
        <p:nvSpPr>
          <p:cNvPr id="175" name="Google Shape;175;p27"/>
          <p:cNvSpPr txBox="1"/>
          <p:nvPr>
            <p:ph idx="1" type="body"/>
          </p:nvPr>
        </p:nvSpPr>
        <p:spPr>
          <a:xfrm>
            <a:off x="311700" y="1234075"/>
            <a:ext cx="4260300" cy="33348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You can share links/ news stories with your friends.</a:t>
            </a:r>
            <a:endParaRPr sz="2000"/>
          </a:p>
          <a:p>
            <a:pPr indent="-355600" lvl="0" marL="457200" rtl="0" algn="l">
              <a:spcBef>
                <a:spcPts val="0"/>
              </a:spcBef>
              <a:spcAft>
                <a:spcPts val="0"/>
              </a:spcAft>
              <a:buSzPts val="2000"/>
              <a:buChar char="-"/>
            </a:pPr>
            <a:r>
              <a:rPr lang="en" sz="2000"/>
              <a:t>Post upcoming events. </a:t>
            </a:r>
            <a:endParaRPr sz="2000"/>
          </a:p>
          <a:p>
            <a:pPr indent="-355600" lvl="0" marL="457200" rtl="0" algn="l">
              <a:spcBef>
                <a:spcPts val="0"/>
              </a:spcBef>
              <a:spcAft>
                <a:spcPts val="0"/>
              </a:spcAft>
              <a:buSzPts val="2000"/>
              <a:buChar char="-"/>
            </a:pPr>
            <a:r>
              <a:rPr lang="en" sz="2000"/>
              <a:t>Create private or public groups people can join. </a:t>
            </a:r>
            <a:endParaRPr sz="2000"/>
          </a:p>
          <a:p>
            <a:pPr indent="-355600" lvl="0" marL="457200" rtl="0" algn="l">
              <a:spcBef>
                <a:spcPts val="0"/>
              </a:spcBef>
              <a:spcAft>
                <a:spcPts val="0"/>
              </a:spcAft>
              <a:buSzPts val="2000"/>
              <a:buChar char="-"/>
            </a:pPr>
            <a:r>
              <a:rPr lang="en" sz="2000"/>
              <a:t>Livestream events</a:t>
            </a:r>
            <a:endParaRPr sz="2000"/>
          </a:p>
          <a:p>
            <a:pPr indent="0" lvl="0" marL="0" rtl="0" algn="l">
              <a:spcBef>
                <a:spcPts val="1600"/>
              </a:spcBef>
              <a:spcAft>
                <a:spcPts val="1600"/>
              </a:spcAft>
              <a:buNone/>
            </a:pPr>
            <a:r>
              <a:t/>
            </a:r>
            <a:endParaRPr/>
          </a:p>
        </p:txBody>
      </p:sp>
      <p:pic>
        <p:nvPicPr>
          <p:cNvPr id="176" name="Google Shape;176;p27" title="facebook.mp4">
            <a:hlinkClick r:id="rId3"/>
          </p:cNvPr>
          <p:cNvPicPr preferRelativeResize="0"/>
          <p:nvPr/>
        </p:nvPicPr>
        <p:blipFill>
          <a:blip r:embed="rId4">
            <a:alphaModFix/>
          </a:blip>
          <a:stretch>
            <a:fillRect/>
          </a:stretch>
        </p:blipFill>
        <p:spPr>
          <a:xfrm>
            <a:off x="4516550" y="0"/>
            <a:ext cx="4572000" cy="3429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Summary of How to Post Effectively</a:t>
            </a:r>
            <a:endParaRPr/>
          </a:p>
        </p:txBody>
      </p:sp>
      <p:sp>
        <p:nvSpPr>
          <p:cNvPr id="182" name="Google Shape;182;p28"/>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Short and clear</a:t>
            </a:r>
            <a:endParaRPr sz="2000"/>
          </a:p>
          <a:p>
            <a:pPr indent="-355600" lvl="0" marL="457200" rtl="0" algn="l">
              <a:spcBef>
                <a:spcPts val="0"/>
              </a:spcBef>
              <a:spcAft>
                <a:spcPts val="0"/>
              </a:spcAft>
              <a:buSzPts val="2000"/>
              <a:buChar char="-"/>
            </a:pPr>
            <a:r>
              <a:rPr lang="en" sz="2000"/>
              <a:t>Attention grabbing / catchy</a:t>
            </a:r>
            <a:endParaRPr sz="2000"/>
          </a:p>
          <a:p>
            <a:pPr indent="-355600" lvl="0" marL="457200" rtl="0" algn="l">
              <a:spcBef>
                <a:spcPts val="0"/>
              </a:spcBef>
              <a:spcAft>
                <a:spcPts val="0"/>
              </a:spcAft>
              <a:buSzPts val="2000"/>
              <a:buChar char="-"/>
            </a:pPr>
            <a:r>
              <a:rPr lang="en" sz="2000"/>
              <a:t>Inspiring message</a:t>
            </a:r>
            <a:endParaRPr sz="2000"/>
          </a:p>
          <a:p>
            <a:pPr indent="-355600" lvl="0" marL="457200" rtl="0" algn="l">
              <a:spcBef>
                <a:spcPts val="0"/>
              </a:spcBef>
              <a:spcAft>
                <a:spcPts val="0"/>
              </a:spcAft>
              <a:buSzPts val="2000"/>
              <a:buChar char="-"/>
            </a:pPr>
            <a:r>
              <a:rPr lang="en" sz="2000"/>
              <a:t>Use hashtags</a:t>
            </a:r>
            <a:endParaRPr sz="2000"/>
          </a:p>
          <a:p>
            <a:pPr indent="-355600" lvl="0" marL="457200" rtl="0" algn="l">
              <a:spcBef>
                <a:spcPts val="0"/>
              </a:spcBef>
              <a:spcAft>
                <a:spcPts val="0"/>
              </a:spcAft>
              <a:buSzPts val="2000"/>
              <a:buChar char="-"/>
            </a:pPr>
            <a:r>
              <a:rPr lang="en" sz="2000"/>
              <a:t>Tag elected officials and other influential users </a:t>
            </a:r>
            <a:endParaRPr sz="2000"/>
          </a:p>
          <a:p>
            <a:pPr indent="-355600" lvl="0" marL="457200" rtl="0" algn="l">
              <a:spcBef>
                <a:spcPts val="0"/>
              </a:spcBef>
              <a:spcAft>
                <a:spcPts val="0"/>
              </a:spcAft>
              <a:buSzPts val="2000"/>
              <a:buChar char="-"/>
            </a:pPr>
            <a:r>
              <a:rPr b="1" lang="en" sz="2000"/>
              <a:t>Images with limited text are usually most effective. Content with relevant images gets 94% more views than content without relevant images. </a:t>
            </a:r>
            <a:endParaRPr b="1" sz="20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Google Shape;187;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 Social Media to Talk to Elected Officials</a:t>
            </a:r>
            <a:endParaRPr/>
          </a:p>
        </p:txBody>
      </p:sp>
      <p:sp>
        <p:nvSpPr>
          <p:cNvPr id="188" name="Google Shape;188;p29"/>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Like writing letters and calling elected officials, making posts directed at them is another way of immediate contact.</a:t>
            </a:r>
            <a:endParaRPr sz="2000"/>
          </a:p>
          <a:p>
            <a:pPr indent="-355600" lvl="0" marL="457200" rtl="0" algn="l">
              <a:spcBef>
                <a:spcPts val="0"/>
              </a:spcBef>
              <a:spcAft>
                <a:spcPts val="0"/>
              </a:spcAft>
              <a:buSzPts val="2000"/>
              <a:buChar char="-"/>
            </a:pPr>
            <a:r>
              <a:rPr lang="en" sz="2000"/>
              <a:t>Others can like or share your post to spread the message.</a:t>
            </a:r>
            <a:endParaRPr sz="2000"/>
          </a:p>
          <a:p>
            <a:pPr indent="-355600" lvl="0" marL="457200" rtl="0" algn="l">
              <a:spcBef>
                <a:spcPts val="0"/>
              </a:spcBef>
              <a:spcAft>
                <a:spcPts val="0"/>
              </a:spcAft>
              <a:buSzPts val="2000"/>
              <a:buChar char="-"/>
            </a:pPr>
            <a:r>
              <a:rPr lang="en" sz="2000"/>
              <a:t>Another way to hold elected officials accountable.</a:t>
            </a:r>
            <a:endParaRPr sz="2000"/>
          </a:p>
          <a:p>
            <a:pPr indent="-355600" lvl="0" marL="457200" rtl="0" algn="l">
              <a:spcBef>
                <a:spcPts val="0"/>
              </a:spcBef>
              <a:spcAft>
                <a:spcPts val="0"/>
              </a:spcAft>
              <a:buSzPts val="2000"/>
              <a:buChar char="-"/>
            </a:pPr>
            <a:r>
              <a:rPr lang="en" sz="2000"/>
              <a:t>Important Twitter Tip: you can create a list of local and state elected officials to follow. Go to this list, and you’ll see only their tweets and updates. Use this to engage directly with them over the issues they are or aren’t talking about. </a:t>
            </a:r>
            <a:endParaRPr sz="20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Google Shape;193;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 </a:t>
            </a:r>
            <a:endParaRPr/>
          </a:p>
        </p:txBody>
      </p:sp>
      <p:pic>
        <p:nvPicPr>
          <p:cNvPr id="194" name="Google Shape;194;p30"/>
          <p:cNvPicPr preferRelativeResize="0"/>
          <p:nvPr/>
        </p:nvPicPr>
        <p:blipFill>
          <a:blip r:embed="rId3">
            <a:alphaModFix/>
          </a:blip>
          <a:stretch>
            <a:fillRect/>
          </a:stretch>
        </p:blipFill>
        <p:spPr>
          <a:xfrm>
            <a:off x="189225" y="1234075"/>
            <a:ext cx="8520600" cy="2332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Examples:</a:t>
            </a:r>
            <a:endParaRPr/>
          </a:p>
        </p:txBody>
      </p:sp>
      <p:pic>
        <p:nvPicPr>
          <p:cNvPr id="200" name="Google Shape;200;p31"/>
          <p:cNvPicPr preferRelativeResize="0"/>
          <p:nvPr/>
        </p:nvPicPr>
        <p:blipFill rotWithShape="1">
          <a:blip r:embed="rId3">
            <a:alphaModFix/>
          </a:blip>
          <a:srcRect b="8356" l="0" r="0" t="17761"/>
          <a:stretch/>
        </p:blipFill>
        <p:spPr>
          <a:xfrm>
            <a:off x="1926250" y="280225"/>
            <a:ext cx="3417058" cy="4490624"/>
          </a:xfrm>
          <a:prstGeom prst="rect">
            <a:avLst/>
          </a:prstGeom>
          <a:noFill/>
          <a:ln>
            <a:noFill/>
          </a:ln>
        </p:spPr>
      </p:pic>
      <p:pic>
        <p:nvPicPr>
          <p:cNvPr id="201" name="Google Shape;201;p31"/>
          <p:cNvPicPr preferRelativeResize="0"/>
          <p:nvPr/>
        </p:nvPicPr>
        <p:blipFill rotWithShape="1">
          <a:blip r:embed="rId4">
            <a:alphaModFix/>
          </a:blip>
          <a:srcRect b="20775" l="2694" r="3108" t="11220"/>
          <a:stretch/>
        </p:blipFill>
        <p:spPr>
          <a:xfrm>
            <a:off x="5646536" y="87425"/>
            <a:ext cx="3497464" cy="44906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 name="Shape 64"/>
        <p:cNvGrpSpPr/>
        <p:nvPr/>
      </p:nvGrpSpPr>
      <p:grpSpPr>
        <a:xfrm>
          <a:off x="0" y="0"/>
          <a:ext cx="0" cy="0"/>
          <a:chOff x="0" y="0"/>
          <a:chExt cx="0" cy="0"/>
        </a:xfrm>
      </p:grpSpPr>
      <p:sp>
        <p:nvSpPr>
          <p:cNvPr id="65" name="Google Shape;65;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Overview</a:t>
            </a:r>
            <a:endParaRPr/>
          </a:p>
        </p:txBody>
      </p:sp>
      <p:sp>
        <p:nvSpPr>
          <p:cNvPr id="66" name="Google Shape;66;p14"/>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Clr>
                <a:srgbClr val="222222"/>
              </a:buClr>
              <a:buSzPts val="2200"/>
              <a:buFont typeface="Arial"/>
              <a:buChar char="-"/>
            </a:pPr>
            <a:r>
              <a:rPr lang="en" sz="2200">
                <a:solidFill>
                  <a:srgbClr val="222222"/>
                </a:solidFill>
                <a:latin typeface="Arial"/>
                <a:ea typeface="Arial"/>
                <a:cs typeface="Arial"/>
                <a:sym typeface="Arial"/>
              </a:rPr>
              <a:t>Why social media is important to activism and advocacy.</a:t>
            </a:r>
            <a:endParaRPr sz="2200">
              <a:solidFill>
                <a:srgbClr val="222222"/>
              </a:solidFill>
              <a:latin typeface="Arial"/>
              <a:ea typeface="Arial"/>
              <a:cs typeface="Arial"/>
              <a:sym typeface="Arial"/>
            </a:endParaRPr>
          </a:p>
          <a:p>
            <a:pPr indent="-368300" lvl="0" marL="457200" rtl="0" algn="l">
              <a:spcBef>
                <a:spcPts val="0"/>
              </a:spcBef>
              <a:spcAft>
                <a:spcPts val="0"/>
              </a:spcAft>
              <a:buClr>
                <a:srgbClr val="222222"/>
              </a:buClr>
              <a:buSzPts val="2200"/>
              <a:buFont typeface="Arial"/>
              <a:buChar char="-"/>
            </a:pPr>
            <a:r>
              <a:rPr lang="en" sz="2200">
                <a:solidFill>
                  <a:srgbClr val="222222"/>
                </a:solidFill>
                <a:latin typeface="Arial"/>
                <a:ea typeface="Arial"/>
                <a:cs typeface="Arial"/>
                <a:sym typeface="Arial"/>
              </a:rPr>
              <a:t>Information on some basic social media platforms (IE Facebook, Twitter, Instagram), and how they work. </a:t>
            </a:r>
            <a:endParaRPr sz="2200">
              <a:solidFill>
                <a:srgbClr val="222222"/>
              </a:solidFill>
              <a:latin typeface="Arial"/>
              <a:ea typeface="Arial"/>
              <a:cs typeface="Arial"/>
              <a:sym typeface="Arial"/>
            </a:endParaRPr>
          </a:p>
          <a:p>
            <a:pPr indent="-368300" lvl="0" marL="457200" rtl="0" algn="l">
              <a:spcBef>
                <a:spcPts val="0"/>
              </a:spcBef>
              <a:spcAft>
                <a:spcPts val="0"/>
              </a:spcAft>
              <a:buClr>
                <a:srgbClr val="222222"/>
              </a:buClr>
              <a:buSzPts val="2200"/>
              <a:buFont typeface="Arial"/>
              <a:buChar char="-"/>
            </a:pPr>
            <a:r>
              <a:rPr lang="en" sz="2200">
                <a:solidFill>
                  <a:srgbClr val="222222"/>
                </a:solidFill>
                <a:latin typeface="Arial"/>
                <a:ea typeface="Arial"/>
                <a:cs typeface="Arial"/>
                <a:sym typeface="Arial"/>
              </a:rPr>
              <a:t>Tips for how to create effective posts on these platforms. </a:t>
            </a:r>
            <a:endParaRPr sz="2200">
              <a:solidFill>
                <a:srgbClr val="222222"/>
              </a:solidFill>
              <a:latin typeface="Arial"/>
              <a:ea typeface="Arial"/>
              <a:cs typeface="Arial"/>
              <a:sym typeface="Arial"/>
            </a:endParaRPr>
          </a:p>
          <a:p>
            <a:pPr indent="-368300" lvl="0" marL="457200" rtl="0" algn="l">
              <a:spcBef>
                <a:spcPts val="0"/>
              </a:spcBef>
              <a:spcAft>
                <a:spcPts val="0"/>
              </a:spcAft>
              <a:buClr>
                <a:srgbClr val="222222"/>
              </a:buClr>
              <a:buSzPts val="2200"/>
              <a:buFont typeface="Arial"/>
              <a:buChar char="-"/>
            </a:pPr>
            <a:r>
              <a:rPr lang="en" sz="2200">
                <a:solidFill>
                  <a:srgbClr val="222222"/>
                </a:solidFill>
                <a:latin typeface="Arial"/>
                <a:ea typeface="Arial"/>
                <a:cs typeface="Arial"/>
                <a:sym typeface="Arial"/>
              </a:rPr>
              <a:t>How can we use social media for the Beyond Coal campaign</a:t>
            </a:r>
            <a:endParaRPr sz="2200">
              <a:solidFill>
                <a:srgbClr val="222222"/>
              </a:solidFill>
              <a:latin typeface="Arial"/>
              <a:ea typeface="Arial"/>
              <a:cs typeface="Arial"/>
              <a:sym typeface="Arial"/>
            </a:endParaRPr>
          </a:p>
          <a:p>
            <a:pPr indent="0" lvl="0" marL="0" rtl="0" algn="l">
              <a:spcBef>
                <a:spcPts val="1600"/>
              </a:spcBef>
              <a:spcAft>
                <a:spcPts val="160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
                                        </p:tgtEl>
                                        <p:attrNameLst>
                                          <p:attrName>style.visibility</p:attrName>
                                        </p:attrNameLst>
                                      </p:cBhvr>
                                      <p:to>
                                        <p:strVal val="visible"/>
                                      </p:to>
                                    </p:set>
                                    <p:animEffect filter="fade" transition="in">
                                      <p:cBhvr>
                                        <p:cTn dur="1000"/>
                                        <p:tgtEl>
                                          <p:spTgt spid="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Google Shape;206;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Your Turn</a:t>
            </a:r>
            <a:endParaRPr/>
          </a:p>
        </p:txBody>
      </p:sp>
      <p:sp>
        <p:nvSpPr>
          <p:cNvPr id="207" name="Google Shape;207;p32"/>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Search up our facebook page by typing “Sierra Club Maryland Chapter”</a:t>
            </a:r>
            <a:endParaRPr/>
          </a:p>
          <a:p>
            <a:pPr indent="-342900" lvl="0" marL="457200" rtl="0" algn="l">
              <a:spcBef>
                <a:spcPts val="0"/>
              </a:spcBef>
              <a:spcAft>
                <a:spcPts val="0"/>
              </a:spcAft>
              <a:buSzPts val="1800"/>
              <a:buAutoNum type="arabicPeriod"/>
            </a:pPr>
            <a:r>
              <a:rPr lang="en"/>
              <a:t>Like the page</a:t>
            </a:r>
            <a:endParaRPr/>
          </a:p>
          <a:p>
            <a:pPr indent="-342900" lvl="0" marL="457200" rtl="0" algn="l">
              <a:spcBef>
                <a:spcPts val="0"/>
              </a:spcBef>
              <a:spcAft>
                <a:spcPts val="0"/>
              </a:spcAft>
              <a:buSzPts val="1800"/>
              <a:buAutoNum type="arabicPeriod"/>
            </a:pPr>
            <a:r>
              <a:rPr lang="en"/>
              <a:t>Follow the page to receive notifications</a:t>
            </a:r>
            <a:endParaRPr/>
          </a:p>
          <a:p>
            <a:pPr indent="-342900" lvl="0" marL="457200" rtl="0" algn="l">
              <a:spcBef>
                <a:spcPts val="0"/>
              </a:spcBef>
              <a:spcAft>
                <a:spcPts val="0"/>
              </a:spcAft>
              <a:buSzPts val="1800"/>
              <a:buAutoNum type="arabicPeriod"/>
            </a:pPr>
            <a:r>
              <a:rPr lang="en"/>
              <a:t>Share our most recent post, and add relevant commentary (hashtag)</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p33"/>
          <p:cNvSpPr txBox="1"/>
          <p:nvPr>
            <p:ph type="title"/>
          </p:nvPr>
        </p:nvSpPr>
        <p:spPr>
          <a:xfrm>
            <a:off x="311700" y="445025"/>
            <a:ext cx="1955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Your turn...</a:t>
            </a:r>
            <a:endParaRPr/>
          </a:p>
        </p:txBody>
      </p:sp>
      <p:sp>
        <p:nvSpPr>
          <p:cNvPr id="213" name="Google Shape;213;p33"/>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you have twitter…</a:t>
            </a:r>
            <a:endParaRPr/>
          </a:p>
          <a:p>
            <a:pPr indent="-342900" lvl="0" marL="457200" rtl="0" algn="l">
              <a:spcBef>
                <a:spcPts val="1600"/>
              </a:spcBef>
              <a:spcAft>
                <a:spcPts val="0"/>
              </a:spcAft>
              <a:buSzPts val="1800"/>
              <a:buAutoNum type="arabicPeriod"/>
            </a:pPr>
            <a:r>
              <a:rPr lang="en"/>
              <a:t>Go to the MD Sierra Club Twitter page by searching @sierraclubmd</a:t>
            </a:r>
            <a:endParaRPr/>
          </a:p>
          <a:p>
            <a:pPr indent="-342900" lvl="0" marL="457200" rtl="0" algn="l">
              <a:spcBef>
                <a:spcPts val="0"/>
              </a:spcBef>
              <a:spcAft>
                <a:spcPts val="0"/>
              </a:spcAft>
              <a:buSzPts val="1800"/>
              <a:buAutoNum type="arabicPeriod"/>
            </a:pPr>
            <a:r>
              <a:rPr lang="en"/>
              <a:t>Follow us! </a:t>
            </a:r>
            <a:endParaRPr/>
          </a:p>
          <a:p>
            <a:pPr indent="-342900" lvl="0" marL="457200" rtl="0" algn="l">
              <a:spcBef>
                <a:spcPts val="0"/>
              </a:spcBef>
              <a:spcAft>
                <a:spcPts val="0"/>
              </a:spcAft>
              <a:buSzPts val="1800"/>
              <a:buAutoNum type="arabicPeriod"/>
            </a:pPr>
            <a:r>
              <a:rPr lang="en"/>
              <a:t>“Favorite” the most recent post by clicking the heart button</a:t>
            </a:r>
            <a:endParaRPr/>
          </a:p>
          <a:p>
            <a:pPr indent="-342900" lvl="0" marL="457200" rtl="0" algn="l">
              <a:spcBef>
                <a:spcPts val="0"/>
              </a:spcBef>
              <a:spcAft>
                <a:spcPts val="0"/>
              </a:spcAft>
              <a:buSzPts val="1800"/>
              <a:buAutoNum type="arabicPeriod"/>
            </a:pPr>
            <a:r>
              <a:rPr lang="en"/>
              <a:t>Reply to the post using a hashtag</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Join the Beyond Coal Social Media Team</a:t>
            </a:r>
            <a:endParaRPr/>
          </a:p>
        </p:txBody>
      </p:sp>
      <p:sp>
        <p:nvSpPr>
          <p:cNvPr id="219" name="Google Shape;219;p34"/>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Our burgeoning coal community transition campaign is working hard to call attention to the impact of coal in Maryland, and the need for a just transition off coal to clean energy. </a:t>
            </a:r>
            <a:endParaRPr/>
          </a:p>
          <a:p>
            <a:pPr indent="-342900" lvl="0" marL="457200" rtl="0" algn="l">
              <a:spcBef>
                <a:spcPts val="0"/>
              </a:spcBef>
              <a:spcAft>
                <a:spcPts val="0"/>
              </a:spcAft>
              <a:buSzPts val="1800"/>
              <a:buChar char="●"/>
            </a:pPr>
            <a:r>
              <a:rPr lang="en"/>
              <a:t>We need more active social media users to amplify our message, and hold elected officials accountable in Maryland. </a:t>
            </a:r>
            <a:endParaRPr/>
          </a:p>
          <a:p>
            <a:pPr indent="-342900" lvl="0" marL="457200" rtl="0" algn="l">
              <a:spcBef>
                <a:spcPts val="0"/>
              </a:spcBef>
              <a:spcAft>
                <a:spcPts val="0"/>
              </a:spcAft>
              <a:buSzPts val="1800"/>
              <a:buChar char="●"/>
            </a:pPr>
            <a:r>
              <a:rPr lang="en"/>
              <a:t>15 minute</a:t>
            </a:r>
            <a:r>
              <a:rPr lang="en"/>
              <a:t> bi-weekly commitment, we prepare the posts for you to share</a:t>
            </a:r>
            <a:endParaRPr/>
          </a:p>
          <a:p>
            <a:pPr indent="-342900" lvl="0" marL="457200" rtl="0" algn="l">
              <a:spcBef>
                <a:spcPts val="0"/>
              </a:spcBef>
              <a:spcAft>
                <a:spcPts val="0"/>
              </a:spcAft>
              <a:buSzPts val="1800"/>
              <a:buChar char="●"/>
            </a:pPr>
            <a:r>
              <a:rPr lang="en"/>
              <a:t>Write </a:t>
            </a:r>
            <a:r>
              <a:rPr lang="en" u="sng">
                <a:solidFill>
                  <a:schemeClr val="hlink"/>
                </a:solidFill>
                <a:hlinkClick r:id="rId3"/>
              </a:rPr>
              <a:t>Energy.Intern@mdsierra.org</a:t>
            </a:r>
            <a:r>
              <a:rPr lang="en"/>
              <a:t> to join.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Recap</a:t>
            </a:r>
            <a:endParaRPr/>
          </a:p>
        </p:txBody>
      </p:sp>
      <p:sp>
        <p:nvSpPr>
          <p:cNvPr id="225" name="Google Shape;225;p35"/>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Posts should be concise, direct, and clear</a:t>
            </a:r>
            <a:endParaRPr/>
          </a:p>
          <a:p>
            <a:pPr indent="-342900" lvl="0" marL="457200" rtl="0" algn="l">
              <a:spcBef>
                <a:spcPts val="0"/>
              </a:spcBef>
              <a:spcAft>
                <a:spcPts val="0"/>
              </a:spcAft>
              <a:buSzPts val="1800"/>
              <a:buChar char="-"/>
            </a:pPr>
            <a:r>
              <a:rPr lang="en"/>
              <a:t>Use hashtags, location tags, and make sure to tag people (your elected officials!). This is </a:t>
            </a:r>
            <a:r>
              <a:rPr b="1" lang="en"/>
              <a:t>critical</a:t>
            </a:r>
            <a:r>
              <a:rPr lang="en"/>
              <a:t> to getting your post seen. </a:t>
            </a:r>
            <a:endParaRPr/>
          </a:p>
          <a:p>
            <a:pPr indent="-342900" lvl="0" marL="457200" rtl="0" algn="l">
              <a:spcBef>
                <a:spcPts val="0"/>
              </a:spcBef>
              <a:spcAft>
                <a:spcPts val="0"/>
              </a:spcAft>
              <a:buSzPts val="1800"/>
              <a:buChar char="-"/>
            </a:pPr>
            <a:r>
              <a:rPr lang="en"/>
              <a:t>Copy + paste links to articles</a:t>
            </a:r>
            <a:endParaRPr/>
          </a:p>
          <a:p>
            <a:pPr indent="-342900" lvl="0" marL="457200" rtl="0" algn="l">
              <a:spcBef>
                <a:spcPts val="0"/>
              </a:spcBef>
              <a:spcAft>
                <a:spcPts val="0"/>
              </a:spcAft>
              <a:buSzPts val="1800"/>
              <a:buChar char="-"/>
            </a:pPr>
            <a:r>
              <a:rPr lang="en"/>
              <a:t>Engage with other users by liking or sharing their posts!</a:t>
            </a:r>
            <a:endParaRPr/>
          </a:p>
          <a:p>
            <a:pPr indent="-342900" lvl="0" marL="457200" rtl="0" algn="l">
              <a:spcBef>
                <a:spcPts val="0"/>
              </a:spcBef>
              <a:spcAft>
                <a:spcPts val="0"/>
              </a:spcAft>
              <a:buSzPts val="1800"/>
              <a:buChar char="-"/>
            </a:pPr>
            <a:r>
              <a:rPr lang="en"/>
              <a:t>Can use social media to create a community, elevate or amplify an issue, and to contact elected officials. </a:t>
            </a:r>
            <a:endParaRPr/>
          </a:p>
          <a:p>
            <a:pPr indent="0" lvl="0" marL="0" rtl="0" algn="l">
              <a:spcBef>
                <a:spcPts val="1600"/>
              </a:spcBef>
              <a:spcAft>
                <a:spcPts val="0"/>
              </a:spcAft>
              <a:buNone/>
            </a:pPr>
            <a:r>
              <a:t/>
            </a:r>
            <a:endParaRPr/>
          </a:p>
          <a:p>
            <a:pPr indent="-342900" lvl="0" marL="457200" rtl="0" algn="l">
              <a:spcBef>
                <a:spcPts val="1600"/>
              </a:spcBef>
              <a:spcAft>
                <a:spcPts val="0"/>
              </a:spcAft>
              <a:buSzPts val="1800"/>
              <a:buChar char="-"/>
            </a:pPr>
            <a:r>
              <a:rPr lang="en"/>
              <a:t>Follow us! :)</a:t>
            </a:r>
            <a:endParaRPr/>
          </a:p>
          <a:p>
            <a:pPr indent="0" lvl="0" marL="0" rtl="0" algn="l">
              <a:spcBef>
                <a:spcPts val="1600"/>
              </a:spcBef>
              <a:spcAft>
                <a:spcPts val="160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MD Sierra Club Social Media...</a:t>
            </a:r>
            <a:endParaRPr/>
          </a:p>
        </p:txBody>
      </p:sp>
      <p:sp>
        <p:nvSpPr>
          <p:cNvPr id="72" name="Google Shape;72;p15"/>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handles are…</a:t>
            </a:r>
            <a:endParaRPr/>
          </a:p>
          <a:p>
            <a:pPr indent="0" lvl="0" marL="0" rtl="0" algn="l">
              <a:spcBef>
                <a:spcPts val="1600"/>
              </a:spcBef>
              <a:spcAft>
                <a:spcPts val="0"/>
              </a:spcAft>
              <a:buNone/>
            </a:pPr>
            <a:r>
              <a:rPr b="1" lang="en"/>
              <a:t>Facebook: 	</a:t>
            </a:r>
            <a:r>
              <a:rPr b="1" lang="en">
                <a:highlight>
                  <a:srgbClr val="D9EAD3"/>
                </a:highlight>
              </a:rPr>
              <a:t>Sierra Club Maryland Chapter </a:t>
            </a:r>
            <a:r>
              <a:rPr lang="en"/>
              <a:t>		@SierraClubMaryland</a:t>
            </a:r>
            <a:endParaRPr/>
          </a:p>
          <a:p>
            <a:pPr indent="0" lvl="0" marL="0" rtl="0" algn="l">
              <a:spcBef>
                <a:spcPts val="1600"/>
              </a:spcBef>
              <a:spcAft>
                <a:spcPts val="0"/>
              </a:spcAft>
              <a:buNone/>
            </a:pPr>
            <a:r>
              <a:rPr lang="en"/>
              <a:t>		    	6,747 likes		7,023 followers</a:t>
            </a:r>
            <a:endParaRPr/>
          </a:p>
          <a:p>
            <a:pPr indent="0" lvl="0" marL="0" rtl="0" algn="l">
              <a:spcBef>
                <a:spcPts val="1600"/>
              </a:spcBef>
              <a:spcAft>
                <a:spcPts val="0"/>
              </a:spcAft>
              <a:buNone/>
            </a:pPr>
            <a:r>
              <a:rPr b="1" lang="en"/>
              <a:t>Twitter:	</a:t>
            </a:r>
            <a:r>
              <a:rPr b="1" lang="en">
                <a:solidFill>
                  <a:srgbClr val="D9EAD3"/>
                </a:solidFill>
              </a:rPr>
              <a:t>	</a:t>
            </a:r>
            <a:r>
              <a:rPr b="1" lang="en">
                <a:solidFill>
                  <a:srgbClr val="000000"/>
                </a:solidFill>
                <a:highlight>
                  <a:srgbClr val="D9EAD3"/>
                </a:highlight>
              </a:rPr>
              <a:t>@sierraclubmd</a:t>
            </a:r>
            <a:endParaRPr b="1">
              <a:solidFill>
                <a:srgbClr val="000000"/>
              </a:solidFill>
              <a:highlight>
                <a:srgbClr val="D9EAD3"/>
              </a:highlight>
            </a:endParaRPr>
          </a:p>
          <a:p>
            <a:pPr indent="0" lvl="0" marL="0" rtl="0" algn="l">
              <a:spcBef>
                <a:spcPts val="1600"/>
              </a:spcBef>
              <a:spcAft>
                <a:spcPts val="0"/>
              </a:spcAft>
              <a:buNone/>
            </a:pPr>
            <a:r>
              <a:rPr lang="en"/>
              <a:t>			3,458 followers	5,494 tweets</a:t>
            </a:r>
            <a:endParaRPr/>
          </a:p>
          <a:p>
            <a:pPr indent="0" lvl="0" marL="0" rtl="0" algn="l">
              <a:spcBef>
                <a:spcPts val="1600"/>
              </a:spcBef>
              <a:spcAft>
                <a:spcPts val="0"/>
              </a:spcAft>
              <a:buNone/>
            </a:pPr>
            <a:r>
              <a:rPr b="1" lang="en"/>
              <a:t>Instagram:	 </a:t>
            </a:r>
            <a:r>
              <a:rPr b="1" lang="en">
                <a:highlight>
                  <a:srgbClr val="D9EAD3"/>
                </a:highlight>
              </a:rPr>
              <a:t>@sierraclubmd		</a:t>
            </a:r>
            <a:r>
              <a:rPr lang="en"/>
              <a:t>Sierra Club Maryland Chapter      </a:t>
            </a:r>
            <a:endParaRPr/>
          </a:p>
          <a:p>
            <a:pPr indent="457200" lvl="0" marL="914400" rtl="0" algn="l">
              <a:spcBef>
                <a:spcPts val="1600"/>
              </a:spcBef>
              <a:spcAft>
                <a:spcPts val="1600"/>
              </a:spcAft>
              <a:buNone/>
            </a:pPr>
            <a:r>
              <a:rPr lang="en"/>
              <a:t>1,222 followers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pic>
        <p:nvPicPr>
          <p:cNvPr id="77" name="Google Shape;77;p16"/>
          <p:cNvPicPr preferRelativeResize="0"/>
          <p:nvPr/>
        </p:nvPicPr>
        <p:blipFill>
          <a:blip r:embed="rId3">
            <a:alphaModFix/>
          </a:blip>
          <a:stretch>
            <a:fillRect/>
          </a:stretch>
        </p:blipFill>
        <p:spPr>
          <a:xfrm>
            <a:off x="898698" y="0"/>
            <a:ext cx="7622436" cy="5143499"/>
          </a:xfrm>
          <a:prstGeom prst="rect">
            <a:avLst/>
          </a:prstGeom>
          <a:noFill/>
          <a:ln>
            <a:noFill/>
          </a:ln>
        </p:spPr>
      </p:pic>
      <p:sp>
        <p:nvSpPr>
          <p:cNvPr id="78" name="Google Shape;78;p16"/>
          <p:cNvSpPr txBox="1"/>
          <p:nvPr/>
        </p:nvSpPr>
        <p:spPr>
          <a:xfrm>
            <a:off x="7034850" y="4548750"/>
            <a:ext cx="1890600" cy="45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layfair Display"/>
                <a:ea typeface="Playfair Display"/>
                <a:cs typeface="Playfair Display"/>
                <a:sym typeface="Playfair Display"/>
              </a:rPr>
              <a:t>From Pew Research</a:t>
            </a:r>
            <a:endParaRPr>
              <a:latin typeface="Playfair Display"/>
              <a:ea typeface="Playfair Display"/>
              <a:cs typeface="Playfair Display"/>
              <a:sym typeface="Playfair Display"/>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 name="Shape 82"/>
        <p:cNvGrpSpPr/>
        <p:nvPr/>
      </p:nvGrpSpPr>
      <p:grpSpPr>
        <a:xfrm>
          <a:off x="0" y="0"/>
          <a:ext cx="0" cy="0"/>
          <a:chOff x="0" y="0"/>
          <a:chExt cx="0" cy="0"/>
        </a:xfrm>
      </p:grpSpPr>
      <p:sp>
        <p:nvSpPr>
          <p:cNvPr id="83" name="Google Shape;83;p17"/>
          <p:cNvSpPr txBox="1"/>
          <p:nvPr>
            <p:ph type="title"/>
          </p:nvPr>
        </p:nvSpPr>
        <p:spPr>
          <a:xfrm>
            <a:off x="120700" y="103825"/>
            <a:ext cx="4040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Power of Hashtags</a:t>
            </a:r>
            <a:endParaRPr/>
          </a:p>
        </p:txBody>
      </p:sp>
      <p:pic>
        <p:nvPicPr>
          <p:cNvPr id="84" name="Google Shape;84;p17"/>
          <p:cNvPicPr preferRelativeResize="0"/>
          <p:nvPr/>
        </p:nvPicPr>
        <p:blipFill>
          <a:blip r:embed="rId3">
            <a:alphaModFix/>
          </a:blip>
          <a:stretch>
            <a:fillRect/>
          </a:stretch>
        </p:blipFill>
        <p:spPr>
          <a:xfrm>
            <a:off x="83100" y="812200"/>
            <a:ext cx="3549625" cy="1825100"/>
          </a:xfrm>
          <a:prstGeom prst="rect">
            <a:avLst/>
          </a:prstGeom>
          <a:noFill/>
          <a:ln>
            <a:noFill/>
          </a:ln>
        </p:spPr>
      </p:pic>
      <p:pic>
        <p:nvPicPr>
          <p:cNvPr id="85" name="Google Shape;85;p17"/>
          <p:cNvPicPr preferRelativeResize="0"/>
          <p:nvPr/>
        </p:nvPicPr>
        <p:blipFill rotWithShape="1">
          <a:blip r:embed="rId4">
            <a:alphaModFix/>
          </a:blip>
          <a:srcRect b="0" l="0" r="0" t="4770"/>
          <a:stretch/>
        </p:blipFill>
        <p:spPr>
          <a:xfrm>
            <a:off x="87350" y="2713500"/>
            <a:ext cx="3650199" cy="2415925"/>
          </a:xfrm>
          <a:prstGeom prst="rect">
            <a:avLst/>
          </a:prstGeom>
          <a:noFill/>
          <a:ln>
            <a:noFill/>
          </a:ln>
        </p:spPr>
      </p:pic>
      <p:pic>
        <p:nvPicPr>
          <p:cNvPr id="86" name="Google Shape;86;p17"/>
          <p:cNvPicPr preferRelativeResize="0"/>
          <p:nvPr/>
        </p:nvPicPr>
        <p:blipFill rotWithShape="1">
          <a:blip r:embed="rId5">
            <a:alphaModFix/>
          </a:blip>
          <a:srcRect b="17444" l="0" r="0" t="0"/>
          <a:stretch/>
        </p:blipFill>
        <p:spPr>
          <a:xfrm>
            <a:off x="6250100" y="0"/>
            <a:ext cx="2896798" cy="1825100"/>
          </a:xfrm>
          <a:prstGeom prst="rect">
            <a:avLst/>
          </a:prstGeom>
          <a:noFill/>
          <a:ln>
            <a:noFill/>
          </a:ln>
        </p:spPr>
      </p:pic>
      <p:pic>
        <p:nvPicPr>
          <p:cNvPr id="87" name="Google Shape;87;p17"/>
          <p:cNvPicPr preferRelativeResize="0"/>
          <p:nvPr/>
        </p:nvPicPr>
        <p:blipFill rotWithShape="1">
          <a:blip r:embed="rId6">
            <a:alphaModFix/>
          </a:blip>
          <a:srcRect b="49942" l="0" r="0" t="14199"/>
          <a:stretch/>
        </p:blipFill>
        <p:spPr>
          <a:xfrm>
            <a:off x="6705125" y="2713500"/>
            <a:ext cx="2438876" cy="513200"/>
          </a:xfrm>
          <a:prstGeom prst="rect">
            <a:avLst/>
          </a:prstGeom>
          <a:noFill/>
          <a:ln>
            <a:noFill/>
          </a:ln>
        </p:spPr>
      </p:pic>
      <p:pic>
        <p:nvPicPr>
          <p:cNvPr id="88" name="Google Shape;88;p17"/>
          <p:cNvPicPr preferRelativeResize="0"/>
          <p:nvPr/>
        </p:nvPicPr>
        <p:blipFill rotWithShape="1">
          <a:blip r:embed="rId7">
            <a:alphaModFix/>
          </a:blip>
          <a:srcRect b="38863" l="0" r="1584" t="37609"/>
          <a:stretch/>
        </p:blipFill>
        <p:spPr>
          <a:xfrm>
            <a:off x="6751213" y="1999051"/>
            <a:ext cx="2395688" cy="572700"/>
          </a:xfrm>
          <a:prstGeom prst="rect">
            <a:avLst/>
          </a:prstGeom>
          <a:noFill/>
          <a:ln>
            <a:noFill/>
          </a:ln>
        </p:spPr>
      </p:pic>
      <p:pic>
        <p:nvPicPr>
          <p:cNvPr id="89" name="Google Shape;89;p17"/>
          <p:cNvPicPr preferRelativeResize="0"/>
          <p:nvPr/>
        </p:nvPicPr>
        <p:blipFill rotWithShape="1">
          <a:blip r:embed="rId8">
            <a:alphaModFix/>
          </a:blip>
          <a:srcRect b="0" l="0" r="1584" t="3081"/>
          <a:stretch/>
        </p:blipFill>
        <p:spPr>
          <a:xfrm>
            <a:off x="4043600" y="2799175"/>
            <a:ext cx="2395675" cy="2359150"/>
          </a:xfrm>
          <a:prstGeom prst="rect">
            <a:avLst/>
          </a:prstGeom>
          <a:noFill/>
          <a:ln>
            <a:noFill/>
          </a:ln>
        </p:spPr>
      </p:pic>
      <p:pic>
        <p:nvPicPr>
          <p:cNvPr id="90" name="Google Shape;90;p17"/>
          <p:cNvPicPr preferRelativeResize="0"/>
          <p:nvPr/>
        </p:nvPicPr>
        <p:blipFill rotWithShape="1">
          <a:blip r:embed="rId9">
            <a:alphaModFix/>
          </a:blip>
          <a:srcRect b="0" l="0" r="1195" t="13434"/>
          <a:stretch/>
        </p:blipFill>
        <p:spPr>
          <a:xfrm>
            <a:off x="3723101" y="0"/>
            <a:ext cx="2438875" cy="2804898"/>
          </a:xfrm>
          <a:prstGeom prst="rect">
            <a:avLst/>
          </a:prstGeom>
          <a:noFill/>
          <a:ln>
            <a:noFill/>
          </a:ln>
        </p:spPr>
      </p:pic>
      <p:pic>
        <p:nvPicPr>
          <p:cNvPr id="91" name="Google Shape;91;p17"/>
          <p:cNvPicPr preferRelativeResize="0"/>
          <p:nvPr/>
        </p:nvPicPr>
        <p:blipFill rotWithShape="1">
          <a:blip r:embed="rId10">
            <a:alphaModFix/>
          </a:blip>
          <a:srcRect b="0" l="20160" r="16479" t="0"/>
          <a:stretch/>
        </p:blipFill>
        <p:spPr>
          <a:xfrm>
            <a:off x="6827433" y="3368450"/>
            <a:ext cx="2221768" cy="1753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
                                        </p:tgtEl>
                                        <p:attrNameLst>
                                          <p:attrName>style.visibility</p:attrName>
                                        </p:attrNameLst>
                                      </p:cBhvr>
                                      <p:to>
                                        <p:strVal val="visible"/>
                                      </p:to>
                                    </p:set>
                                    <p:animEffect filter="fade" transition="in">
                                      <p:cBhvr>
                                        <p:cTn dur="1000"/>
                                        <p:tgtEl>
                                          <p:spTgt spid="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
                                        </p:tgtEl>
                                        <p:attrNameLst>
                                          <p:attrName>style.visibility</p:attrName>
                                        </p:attrNameLst>
                                      </p:cBhvr>
                                      <p:to>
                                        <p:strVal val="visible"/>
                                      </p:to>
                                    </p:set>
                                    <p:animEffect filter="fade" transition="in">
                                      <p:cBhvr>
                                        <p:cTn dur="1000"/>
                                        <p:tgtEl>
                                          <p:spTgt spid="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
                                        </p:tgtEl>
                                        <p:attrNameLst>
                                          <p:attrName>style.visibility</p:attrName>
                                        </p:attrNameLst>
                                      </p:cBhvr>
                                      <p:to>
                                        <p:strVal val="visible"/>
                                      </p:to>
                                    </p:set>
                                    <p:animEffect filter="fade" transition="in">
                                      <p:cBhvr>
                                        <p:cTn dur="1000"/>
                                        <p:tgtEl>
                                          <p:spTgt spid="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
                                        </p:tgtEl>
                                        <p:attrNameLst>
                                          <p:attrName>style.visibility</p:attrName>
                                        </p:attrNameLst>
                                      </p:cBhvr>
                                      <p:to>
                                        <p:strVal val="visible"/>
                                      </p:to>
                                    </p:set>
                                    <p:animEffect filter="fade" transition="in">
                                      <p:cBhvr>
                                        <p:cTn dur="1000"/>
                                        <p:tgtEl>
                                          <p:spTgt spid="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
                                        </p:tgtEl>
                                        <p:attrNameLst>
                                          <p:attrName>style.visibility</p:attrName>
                                        </p:attrNameLst>
                                      </p:cBhvr>
                                      <p:to>
                                        <p:strVal val="visible"/>
                                      </p:to>
                                    </p:set>
                                    <p:animEffect filter="fade" transition="in">
                                      <p:cBhvr>
                                        <p:cTn dur="1000"/>
                                        <p:tgtEl>
                                          <p:spTgt spid="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
                                        </p:tgtEl>
                                        <p:attrNameLst>
                                          <p:attrName>style.visibility</p:attrName>
                                        </p:attrNameLst>
                                      </p:cBhvr>
                                      <p:to>
                                        <p:strVal val="visible"/>
                                      </p:to>
                                    </p:set>
                                    <p:animEffect filter="fade" transition="in">
                                      <p:cBhvr>
                                        <p:cTn dur="1000"/>
                                        <p:tgtEl>
                                          <p:spTgt spid="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
                                        </p:tgtEl>
                                        <p:attrNameLst>
                                          <p:attrName>style.visibility</p:attrName>
                                        </p:attrNameLst>
                                      </p:cBhvr>
                                      <p:to>
                                        <p:strVal val="visible"/>
                                      </p:to>
                                    </p:set>
                                    <p:animEffect filter="fade" transition="in">
                                      <p:cBhvr>
                                        <p:cTn dur="1000"/>
                                        <p:tgtEl>
                                          <p:spTgt spid="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1000"/>
                                        <p:tgtEl>
                                          <p:spTgt spid="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1000"/>
                                        <p:tgtEl>
                                          <p:spTgt spid="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sp>
        <p:nvSpPr>
          <p:cNvPr id="96" name="Google Shape;96;p18"/>
          <p:cNvSpPr txBox="1"/>
          <p:nvPr>
            <p:ph type="title"/>
          </p:nvPr>
        </p:nvSpPr>
        <p:spPr>
          <a:xfrm>
            <a:off x="74825" y="61550"/>
            <a:ext cx="4166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Climate Action: GND</a:t>
            </a:r>
            <a:endParaRPr/>
          </a:p>
        </p:txBody>
      </p:sp>
      <p:sp>
        <p:nvSpPr>
          <p:cNvPr id="97" name="Google Shape;97;p18"/>
          <p:cNvSpPr txBox="1"/>
          <p:nvPr>
            <p:ph idx="1" type="body"/>
          </p:nvPr>
        </p:nvSpPr>
        <p:spPr>
          <a:xfrm>
            <a:off x="0" y="634250"/>
            <a:ext cx="5414100" cy="171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Roots of the Green New Deal</a:t>
            </a:r>
            <a:endParaRPr/>
          </a:p>
          <a:p>
            <a:pPr indent="-342900" lvl="0" marL="457200" rtl="0" algn="l">
              <a:spcBef>
                <a:spcPts val="1600"/>
              </a:spcBef>
              <a:spcAft>
                <a:spcPts val="0"/>
              </a:spcAft>
              <a:buSzPts val="1800"/>
              <a:buChar char="-"/>
            </a:pPr>
            <a:r>
              <a:rPr lang="en"/>
              <a:t>Nov 13th, 2018 protest</a:t>
            </a:r>
            <a:endParaRPr/>
          </a:p>
          <a:p>
            <a:pPr indent="-342900" lvl="0" marL="457200" rtl="0" algn="l">
              <a:spcBef>
                <a:spcPts val="0"/>
              </a:spcBef>
              <a:spcAft>
                <a:spcPts val="0"/>
              </a:spcAft>
              <a:buSzPts val="1800"/>
              <a:buChar char="-"/>
            </a:pPr>
            <a:r>
              <a:rPr lang="en"/>
              <a:t>AOC rallying behind the Sunrise Movement</a:t>
            </a:r>
            <a:endParaRPr/>
          </a:p>
          <a:p>
            <a:pPr indent="-342900" lvl="0" marL="457200" rtl="0" algn="l">
              <a:spcBef>
                <a:spcPts val="0"/>
              </a:spcBef>
              <a:spcAft>
                <a:spcPts val="0"/>
              </a:spcAft>
              <a:buSzPts val="1800"/>
              <a:buChar char="-"/>
            </a:pPr>
            <a:r>
              <a:rPr lang="en"/>
              <a:t>This twitter thread:</a:t>
            </a:r>
            <a:endParaRPr/>
          </a:p>
          <a:p>
            <a:pPr indent="0" lvl="0" marL="0" rtl="0" algn="l">
              <a:spcBef>
                <a:spcPts val="1600"/>
              </a:spcBef>
              <a:spcAft>
                <a:spcPts val="1600"/>
              </a:spcAft>
              <a:buNone/>
            </a:pPr>
            <a:r>
              <a:t/>
            </a:r>
            <a:endParaRPr/>
          </a:p>
        </p:txBody>
      </p:sp>
      <p:pic>
        <p:nvPicPr>
          <p:cNvPr id="98" name="Google Shape;98;p18"/>
          <p:cNvPicPr preferRelativeResize="0"/>
          <p:nvPr/>
        </p:nvPicPr>
        <p:blipFill>
          <a:blip r:embed="rId3">
            <a:alphaModFix/>
          </a:blip>
          <a:stretch>
            <a:fillRect/>
          </a:stretch>
        </p:blipFill>
        <p:spPr>
          <a:xfrm>
            <a:off x="5414201" y="0"/>
            <a:ext cx="3729800" cy="2419725"/>
          </a:xfrm>
          <a:prstGeom prst="rect">
            <a:avLst/>
          </a:prstGeom>
          <a:noFill/>
          <a:ln>
            <a:noFill/>
          </a:ln>
        </p:spPr>
      </p:pic>
      <p:pic>
        <p:nvPicPr>
          <p:cNvPr id="99" name="Google Shape;99;p18"/>
          <p:cNvPicPr preferRelativeResize="0"/>
          <p:nvPr/>
        </p:nvPicPr>
        <p:blipFill>
          <a:blip r:embed="rId4">
            <a:alphaModFix/>
          </a:blip>
          <a:stretch>
            <a:fillRect/>
          </a:stretch>
        </p:blipFill>
        <p:spPr>
          <a:xfrm>
            <a:off x="-56400" y="2331825"/>
            <a:ext cx="4895351" cy="2763774"/>
          </a:xfrm>
          <a:prstGeom prst="rect">
            <a:avLst/>
          </a:prstGeom>
          <a:noFill/>
          <a:ln>
            <a:noFill/>
          </a:ln>
        </p:spPr>
      </p:pic>
      <p:pic>
        <p:nvPicPr>
          <p:cNvPr id="100" name="Google Shape;100;p18"/>
          <p:cNvPicPr preferRelativeResize="0"/>
          <p:nvPr/>
        </p:nvPicPr>
        <p:blipFill>
          <a:blip r:embed="rId5">
            <a:alphaModFix/>
          </a:blip>
          <a:stretch>
            <a:fillRect/>
          </a:stretch>
        </p:blipFill>
        <p:spPr>
          <a:xfrm>
            <a:off x="5414200" y="2459775"/>
            <a:ext cx="3729800" cy="275881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
                                        </p:tgtEl>
                                        <p:attrNameLst>
                                          <p:attrName>style.visibility</p:attrName>
                                        </p:attrNameLst>
                                      </p:cBhvr>
                                      <p:to>
                                        <p:strVal val="visible"/>
                                      </p:to>
                                    </p:set>
                                    <p:animEffect filter="fade" transition="in">
                                      <p:cBhvr>
                                        <p:cTn dur="1000"/>
                                        <p:tgtEl>
                                          <p:spTgt spid="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
                                        </p:tgtEl>
                                        <p:attrNameLst>
                                          <p:attrName>style.visibility</p:attrName>
                                        </p:attrNameLst>
                                      </p:cBhvr>
                                      <p:to>
                                        <p:strVal val="visible"/>
                                      </p:to>
                                    </p:set>
                                    <p:animEffect filter="fade" transition="in">
                                      <p:cBhvr>
                                        <p:cTn dur="1000"/>
                                        <p:tgtEl>
                                          <p:spTgt spid="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1000"/>
                                        <p:tgtEl>
                                          <p:spTgt spid="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1000"/>
                                        <p:tgtEl>
                                          <p:spTgt spid="1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
                                        </p:tgtEl>
                                        <p:attrNameLst>
                                          <p:attrName>style.visibility</p:attrName>
                                        </p:attrNameLst>
                                      </p:cBhvr>
                                      <p:to>
                                        <p:strVal val="visible"/>
                                      </p:to>
                                    </p:set>
                                    <p:animEffect filter="fade" transition="in">
                                      <p:cBhvr>
                                        <p:cTn dur="1000"/>
                                        <p:tgtEl>
                                          <p:spTgt spid="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Creating a Movement</a:t>
            </a:r>
            <a:endParaRPr/>
          </a:p>
        </p:txBody>
      </p:sp>
      <p:sp>
        <p:nvSpPr>
          <p:cNvPr id="106" name="Google Shape;106;p19"/>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 sz="2400"/>
              <a:t>Draws attention to issues and educates people</a:t>
            </a:r>
            <a:endParaRPr sz="2400"/>
          </a:p>
          <a:p>
            <a:pPr indent="-381000" lvl="0" marL="457200" rtl="0" algn="l">
              <a:spcBef>
                <a:spcPts val="0"/>
              </a:spcBef>
              <a:spcAft>
                <a:spcPts val="0"/>
              </a:spcAft>
              <a:buSzPts val="2400"/>
              <a:buChar char="-"/>
            </a:pPr>
            <a:r>
              <a:rPr lang="en" sz="2400"/>
              <a:t>Puts a name to what’s happening that people can rally behind </a:t>
            </a:r>
            <a:endParaRPr sz="2400"/>
          </a:p>
          <a:p>
            <a:pPr indent="-381000" lvl="1" marL="914400" rtl="0" algn="l">
              <a:spcBef>
                <a:spcPts val="0"/>
              </a:spcBef>
              <a:spcAft>
                <a:spcPts val="0"/>
              </a:spcAft>
              <a:buSzPts val="2400"/>
              <a:buChar char="-"/>
            </a:pPr>
            <a:r>
              <a:rPr lang="en" sz="2400"/>
              <a:t>#BLM</a:t>
            </a:r>
            <a:endParaRPr sz="2400"/>
          </a:p>
          <a:p>
            <a:pPr indent="-381000" lvl="1" marL="914400" rtl="0" algn="l">
              <a:spcBef>
                <a:spcPts val="0"/>
              </a:spcBef>
              <a:spcAft>
                <a:spcPts val="0"/>
              </a:spcAft>
              <a:buSzPts val="2400"/>
              <a:buChar char="-"/>
            </a:pPr>
            <a:r>
              <a:rPr lang="en" sz="2400"/>
              <a:t>#GreenNewDeal or #GND</a:t>
            </a:r>
            <a:endParaRPr sz="2400"/>
          </a:p>
          <a:p>
            <a:pPr indent="-381000" lvl="0" marL="457200" rtl="0" algn="l">
              <a:spcBef>
                <a:spcPts val="0"/>
              </a:spcBef>
              <a:spcAft>
                <a:spcPts val="0"/>
              </a:spcAft>
              <a:buSzPts val="2400"/>
              <a:buChar char="-"/>
            </a:pPr>
            <a:r>
              <a:rPr lang="en" sz="2400"/>
              <a:t>Creates a sense of </a:t>
            </a:r>
            <a:r>
              <a:rPr i="1" lang="en" sz="2400"/>
              <a:t>community</a:t>
            </a:r>
            <a:endParaRPr i="1" sz="2400"/>
          </a:p>
          <a:p>
            <a:pPr indent="-381000" lvl="1" marL="914400" rtl="0" algn="l">
              <a:spcBef>
                <a:spcPts val="0"/>
              </a:spcBef>
              <a:spcAft>
                <a:spcPts val="0"/>
              </a:spcAft>
              <a:buSzPts val="2400"/>
              <a:buChar char="-"/>
            </a:pPr>
            <a:r>
              <a:rPr lang="en" sz="2400"/>
              <a:t>#MeToo</a:t>
            </a:r>
            <a:endParaRPr sz="2400"/>
          </a:p>
          <a:p>
            <a:pPr indent="0" lvl="0" marL="0" rtl="0" algn="l">
              <a:spcBef>
                <a:spcPts val="1600"/>
              </a:spcBef>
              <a:spcAft>
                <a:spcPts val="160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Twitter</a:t>
            </a:r>
            <a:endParaRPr/>
          </a:p>
        </p:txBody>
      </p:sp>
      <p:sp>
        <p:nvSpPr>
          <p:cNvPr id="112" name="Google Shape;112;p20"/>
          <p:cNvSpPr txBox="1"/>
          <p:nvPr>
            <p:ph idx="1" type="body"/>
          </p:nvPr>
        </p:nvSpPr>
        <p:spPr>
          <a:xfrm>
            <a:off x="311700" y="1234075"/>
            <a:ext cx="6168300" cy="1773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Tips:</a:t>
            </a:r>
            <a:endParaRPr/>
          </a:p>
          <a:p>
            <a:pPr indent="-342900" lvl="0" marL="457200" rtl="0" algn="l">
              <a:spcBef>
                <a:spcPts val="1600"/>
              </a:spcBef>
              <a:spcAft>
                <a:spcPts val="0"/>
              </a:spcAft>
              <a:buSzPts val="1800"/>
              <a:buChar char="-"/>
            </a:pPr>
            <a:r>
              <a:rPr lang="en"/>
              <a:t>Can link article for interested followers to learn more</a:t>
            </a:r>
            <a:endParaRPr/>
          </a:p>
          <a:p>
            <a:pPr indent="-342900" lvl="0" marL="457200" rtl="0" algn="l">
              <a:spcBef>
                <a:spcPts val="0"/>
              </a:spcBef>
              <a:spcAft>
                <a:spcPts val="0"/>
              </a:spcAft>
              <a:buSzPts val="1800"/>
              <a:buChar char="-"/>
            </a:pPr>
            <a:r>
              <a:rPr lang="en"/>
              <a:t>Create threads!</a:t>
            </a:r>
            <a:endParaRPr/>
          </a:p>
          <a:p>
            <a:pPr indent="-342900" lvl="0" marL="457200" rtl="0" algn="l">
              <a:spcBef>
                <a:spcPts val="0"/>
              </a:spcBef>
              <a:spcAft>
                <a:spcPts val="0"/>
              </a:spcAft>
              <a:buSzPts val="1800"/>
              <a:buChar char="-"/>
            </a:pPr>
            <a:r>
              <a:rPr lang="en"/>
              <a:t>Use hashtags</a:t>
            </a:r>
            <a:endParaRPr/>
          </a:p>
          <a:p>
            <a:pPr indent="-342900" lvl="1" marL="914400" rtl="0" algn="l">
              <a:spcBef>
                <a:spcPts val="0"/>
              </a:spcBef>
              <a:spcAft>
                <a:spcPts val="0"/>
              </a:spcAft>
              <a:buSzPts val="1800"/>
              <a:buChar char="-"/>
            </a:pPr>
            <a:r>
              <a:rPr lang="en" sz="1800"/>
              <a:t>#CoalCommunityTransition</a:t>
            </a:r>
            <a:endParaRPr sz="1800"/>
          </a:p>
          <a:p>
            <a:pPr indent="-342900" lvl="1" marL="914400" rtl="0" algn="l">
              <a:spcBef>
                <a:spcPts val="0"/>
              </a:spcBef>
              <a:spcAft>
                <a:spcPts val="0"/>
              </a:spcAft>
              <a:buSzPts val="1800"/>
              <a:buChar char="-"/>
            </a:pPr>
            <a:r>
              <a:rPr lang="en" sz="1800"/>
              <a:t>#BeyondCoal</a:t>
            </a:r>
            <a:endParaRPr sz="1800"/>
          </a:p>
        </p:txBody>
      </p:sp>
      <p:sp>
        <p:nvSpPr>
          <p:cNvPr id="113" name="Google Shape;113;p20"/>
          <p:cNvSpPr txBox="1"/>
          <p:nvPr/>
        </p:nvSpPr>
        <p:spPr>
          <a:xfrm>
            <a:off x="2318625" y="391175"/>
            <a:ext cx="5832000" cy="68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2"/>
              </a:buClr>
              <a:buSzPts val="1100"/>
              <a:buFont typeface="Arial"/>
              <a:buNone/>
            </a:pPr>
            <a:r>
              <a:rPr lang="en" sz="1800">
                <a:solidFill>
                  <a:schemeClr val="dk2"/>
                </a:solidFill>
                <a:latin typeface="Playfair Display"/>
                <a:ea typeface="Playfair Display"/>
                <a:cs typeface="Playfair Display"/>
                <a:sym typeface="Playfair Display"/>
              </a:rPr>
              <a:t>With Twitter, you only get 280 characters, so being concise is key! Only focus on super important details.</a:t>
            </a:r>
            <a:endParaRPr>
              <a:latin typeface="Playfair Display"/>
              <a:ea typeface="Playfair Display"/>
              <a:cs typeface="Playfair Display"/>
              <a:sym typeface="Playfair Display"/>
            </a:endParaRPr>
          </a:p>
        </p:txBody>
      </p:sp>
      <p:sp>
        <p:nvSpPr>
          <p:cNvPr id="114" name="Google Shape;114;p20"/>
          <p:cNvSpPr txBox="1"/>
          <p:nvPr/>
        </p:nvSpPr>
        <p:spPr>
          <a:xfrm>
            <a:off x="6701100" y="2402875"/>
            <a:ext cx="2131200" cy="60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D9EAD3"/>
                </a:highlight>
                <a:latin typeface="Playfair Display"/>
                <a:ea typeface="Playfair Display"/>
                <a:cs typeface="Playfair Display"/>
                <a:sym typeface="Playfair Display"/>
              </a:rPr>
              <a:t>How to Tweet:</a:t>
            </a:r>
            <a:endParaRPr>
              <a:highlight>
                <a:srgbClr val="D9EAD3"/>
              </a:highlight>
              <a:latin typeface="Playfair Display"/>
              <a:ea typeface="Playfair Display"/>
              <a:cs typeface="Playfair Display"/>
              <a:sym typeface="Playfair Display"/>
            </a:endParaRPr>
          </a:p>
        </p:txBody>
      </p:sp>
      <p:pic>
        <p:nvPicPr>
          <p:cNvPr id="115" name="Google Shape;115;p20" title="How to tweet.mp4">
            <a:hlinkClick r:id="rId3"/>
          </p:cNvPr>
          <p:cNvPicPr preferRelativeResize="0"/>
          <p:nvPr/>
        </p:nvPicPr>
        <p:blipFill>
          <a:blip r:embed="rId4">
            <a:alphaModFix/>
          </a:blip>
          <a:stretch>
            <a:fillRect/>
          </a:stretch>
        </p:blipFill>
        <p:spPr>
          <a:xfrm>
            <a:off x="6545613" y="3112050"/>
            <a:ext cx="2442167" cy="1831625"/>
          </a:xfrm>
          <a:prstGeom prst="rect">
            <a:avLst/>
          </a:prstGeom>
          <a:noFill/>
          <a:ln>
            <a:noFill/>
          </a:ln>
        </p:spPr>
      </p:pic>
      <p:pic>
        <p:nvPicPr>
          <p:cNvPr id="116" name="Google Shape;116;p20" title="twitter intro.mp4">
            <a:hlinkClick r:id="rId5"/>
          </p:cNvPr>
          <p:cNvPicPr preferRelativeResize="0"/>
          <p:nvPr/>
        </p:nvPicPr>
        <p:blipFill>
          <a:blip r:embed="rId4">
            <a:alphaModFix/>
          </a:blip>
          <a:stretch>
            <a:fillRect/>
          </a:stretch>
        </p:blipFill>
        <p:spPr>
          <a:xfrm>
            <a:off x="3869575" y="3112050"/>
            <a:ext cx="2442167" cy="1831625"/>
          </a:xfrm>
          <a:prstGeom prst="rect">
            <a:avLst/>
          </a:prstGeom>
          <a:noFill/>
          <a:ln>
            <a:noFill/>
          </a:ln>
        </p:spPr>
      </p:pic>
      <p:sp>
        <p:nvSpPr>
          <p:cNvPr id="117" name="Google Shape;117;p20"/>
          <p:cNvSpPr txBox="1"/>
          <p:nvPr/>
        </p:nvSpPr>
        <p:spPr>
          <a:xfrm>
            <a:off x="4572000" y="2392350"/>
            <a:ext cx="1416900" cy="3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highlight>
                  <a:srgbClr val="D9EAD3"/>
                </a:highlight>
                <a:latin typeface="Playfair Display"/>
                <a:ea typeface="Playfair Display"/>
                <a:cs typeface="Playfair Display"/>
                <a:sym typeface="Playfair Display"/>
              </a:rPr>
              <a:t>Twitter Intro:</a:t>
            </a:r>
            <a:endParaRPr>
              <a:solidFill>
                <a:schemeClr val="dk2"/>
              </a:solidFill>
              <a:highlight>
                <a:srgbClr val="D9EAD3"/>
              </a:highlight>
              <a:latin typeface="Playfair Display"/>
              <a:ea typeface="Playfair Display"/>
              <a:cs typeface="Playfair Display"/>
              <a:sym typeface="Playfair Displ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
                                        </p:tgtEl>
                                        <p:attrNameLst>
                                          <p:attrName>style.visibility</p:attrName>
                                        </p:attrNameLst>
                                      </p:cBhvr>
                                      <p:to>
                                        <p:strVal val="visible"/>
                                      </p:to>
                                    </p:set>
                                    <p:animEffect filter="fade" transition="in">
                                      <p:cBhvr>
                                        <p:cTn dur="1000"/>
                                        <p:tgtEl>
                                          <p:spTgt spid="1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1000"/>
                                        <p:tgtEl>
                                          <p:spTgt spid="1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
                                        </p:tgtEl>
                                        <p:attrNameLst>
                                          <p:attrName>style.visibility</p:attrName>
                                        </p:attrNameLst>
                                      </p:cBhvr>
                                      <p:to>
                                        <p:strVal val="visible"/>
                                      </p:to>
                                    </p:set>
                                    <p:animEffect filter="fade" transition="in">
                                      <p:cBhvr>
                                        <p:cTn dur="1000"/>
                                        <p:tgtEl>
                                          <p:spTgt spid="1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1000"/>
                                        <p:tgtEl>
                                          <p:spTgt spid="1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1000"/>
                                        <p:tgtEl>
                                          <p:spTgt spid="1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 name="Shape 121"/>
        <p:cNvGrpSpPr/>
        <p:nvPr/>
      </p:nvGrpSpPr>
      <p:grpSpPr>
        <a:xfrm>
          <a:off x="0" y="0"/>
          <a:ext cx="0" cy="0"/>
          <a:chOff x="0" y="0"/>
          <a:chExt cx="0" cy="0"/>
        </a:xfrm>
      </p:grpSpPr>
      <p:sp>
        <p:nvSpPr>
          <p:cNvPr id="122" name="Google Shape;122;p21"/>
          <p:cNvSpPr txBox="1"/>
          <p:nvPr>
            <p:ph type="title"/>
          </p:nvPr>
        </p:nvSpPr>
        <p:spPr>
          <a:xfrm>
            <a:off x="58575" y="80525"/>
            <a:ext cx="3920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to Tweet Effectively</a:t>
            </a:r>
            <a:endParaRPr/>
          </a:p>
        </p:txBody>
      </p:sp>
      <p:pic>
        <p:nvPicPr>
          <p:cNvPr id="123" name="Google Shape;123;p21"/>
          <p:cNvPicPr preferRelativeResize="0"/>
          <p:nvPr/>
        </p:nvPicPr>
        <p:blipFill>
          <a:blip r:embed="rId3">
            <a:alphaModFix/>
          </a:blip>
          <a:stretch>
            <a:fillRect/>
          </a:stretch>
        </p:blipFill>
        <p:spPr>
          <a:xfrm>
            <a:off x="58575" y="982163"/>
            <a:ext cx="2168826" cy="3857625"/>
          </a:xfrm>
          <a:prstGeom prst="rect">
            <a:avLst/>
          </a:prstGeom>
          <a:noFill/>
          <a:ln>
            <a:noFill/>
          </a:ln>
        </p:spPr>
      </p:pic>
      <p:sp>
        <p:nvSpPr>
          <p:cNvPr id="124" name="Google Shape;124;p21"/>
          <p:cNvSpPr txBox="1"/>
          <p:nvPr/>
        </p:nvSpPr>
        <p:spPr>
          <a:xfrm>
            <a:off x="4572000" y="131150"/>
            <a:ext cx="2273400" cy="3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latin typeface="Playfair Display"/>
                <a:ea typeface="Playfair Display"/>
                <a:cs typeface="Playfair Display"/>
                <a:sym typeface="Playfair Display"/>
              </a:rPr>
              <a:t>Informative Tweet</a:t>
            </a:r>
            <a:endParaRPr sz="1600" u="sng">
              <a:latin typeface="Playfair Display"/>
              <a:ea typeface="Playfair Display"/>
              <a:cs typeface="Playfair Display"/>
              <a:sym typeface="Playfair Display"/>
            </a:endParaRPr>
          </a:p>
        </p:txBody>
      </p:sp>
      <p:sp>
        <p:nvSpPr>
          <p:cNvPr id="125" name="Google Shape;125;p21"/>
          <p:cNvSpPr txBox="1"/>
          <p:nvPr/>
        </p:nvSpPr>
        <p:spPr>
          <a:xfrm>
            <a:off x="4536450" y="489950"/>
            <a:ext cx="2168700" cy="1646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Playfair Display"/>
              <a:buChar char="-"/>
            </a:pPr>
            <a:r>
              <a:rPr lang="en">
                <a:latin typeface="Playfair Display"/>
                <a:ea typeface="Playfair Display"/>
                <a:cs typeface="Playfair Display"/>
                <a:sym typeface="Playfair Display"/>
              </a:rPr>
              <a:t>Very clear, short message</a:t>
            </a:r>
            <a:endParaRPr>
              <a:latin typeface="Playfair Display"/>
              <a:ea typeface="Playfair Display"/>
              <a:cs typeface="Playfair Display"/>
              <a:sym typeface="Playfair Display"/>
            </a:endParaRPr>
          </a:p>
          <a:p>
            <a:pPr indent="-317500" lvl="0" marL="457200" rtl="0" algn="l">
              <a:spcBef>
                <a:spcPts val="0"/>
              </a:spcBef>
              <a:spcAft>
                <a:spcPts val="0"/>
              </a:spcAft>
              <a:buSzPts val="1400"/>
              <a:buFont typeface="Playfair Display"/>
              <a:buChar char="-"/>
            </a:pPr>
            <a:r>
              <a:rPr lang="en">
                <a:latin typeface="Playfair Display"/>
                <a:ea typeface="Playfair Display"/>
                <a:cs typeface="Playfair Display"/>
                <a:sym typeface="Playfair Display"/>
              </a:rPr>
              <a:t>Link to article</a:t>
            </a:r>
            <a:endParaRPr>
              <a:latin typeface="Playfair Display"/>
              <a:ea typeface="Playfair Display"/>
              <a:cs typeface="Playfair Display"/>
              <a:sym typeface="Playfair Display"/>
            </a:endParaRPr>
          </a:p>
          <a:p>
            <a:pPr indent="-317500" lvl="0" marL="457200" rtl="0" algn="l">
              <a:spcBef>
                <a:spcPts val="0"/>
              </a:spcBef>
              <a:spcAft>
                <a:spcPts val="0"/>
              </a:spcAft>
              <a:buSzPts val="1400"/>
              <a:buFont typeface="Playfair Display"/>
              <a:buChar char="-"/>
            </a:pPr>
            <a:r>
              <a:rPr lang="en">
                <a:latin typeface="Playfair Display"/>
                <a:ea typeface="Playfair Display"/>
                <a:cs typeface="Playfair Display"/>
                <a:sym typeface="Playfair Display"/>
              </a:rPr>
              <a:t>Hashtag</a:t>
            </a:r>
            <a:endParaRPr>
              <a:latin typeface="Playfair Display"/>
              <a:ea typeface="Playfair Display"/>
              <a:cs typeface="Playfair Display"/>
              <a:sym typeface="Playfair Display"/>
            </a:endParaRPr>
          </a:p>
          <a:p>
            <a:pPr indent="-317500" lvl="0" marL="457200" rtl="0" algn="l">
              <a:spcBef>
                <a:spcPts val="0"/>
              </a:spcBef>
              <a:spcAft>
                <a:spcPts val="0"/>
              </a:spcAft>
              <a:buSzPts val="1400"/>
              <a:buFont typeface="Playfair Display"/>
              <a:buChar char="-"/>
            </a:pPr>
            <a:r>
              <a:rPr lang="en">
                <a:latin typeface="Playfair Display"/>
                <a:ea typeface="Playfair Display"/>
                <a:cs typeface="Playfair Display"/>
                <a:sym typeface="Playfair Display"/>
              </a:rPr>
              <a:t>Tag (@)</a:t>
            </a:r>
            <a:endParaRPr>
              <a:latin typeface="Playfair Display"/>
              <a:ea typeface="Playfair Display"/>
              <a:cs typeface="Playfair Display"/>
              <a:sym typeface="Playfair Display"/>
            </a:endParaRPr>
          </a:p>
          <a:p>
            <a:pPr indent="-317500" lvl="0" marL="457200" rtl="0" algn="l">
              <a:spcBef>
                <a:spcPts val="0"/>
              </a:spcBef>
              <a:spcAft>
                <a:spcPts val="0"/>
              </a:spcAft>
              <a:buSzPts val="1400"/>
              <a:buFont typeface="Playfair Display"/>
              <a:buChar char="-"/>
            </a:pPr>
            <a:r>
              <a:rPr lang="en">
                <a:latin typeface="Playfair Display"/>
                <a:ea typeface="Playfair Display"/>
                <a:cs typeface="Playfair Display"/>
                <a:sym typeface="Playfair Display"/>
              </a:rPr>
              <a:t>Use bit.ly links</a:t>
            </a:r>
            <a:endParaRPr>
              <a:latin typeface="Playfair Display"/>
              <a:ea typeface="Playfair Display"/>
              <a:cs typeface="Playfair Display"/>
              <a:sym typeface="Playfair Display"/>
            </a:endParaRPr>
          </a:p>
        </p:txBody>
      </p:sp>
      <p:pic>
        <p:nvPicPr>
          <p:cNvPr id="126" name="Google Shape;126;p21"/>
          <p:cNvPicPr preferRelativeResize="0"/>
          <p:nvPr/>
        </p:nvPicPr>
        <p:blipFill>
          <a:blip r:embed="rId4">
            <a:alphaModFix/>
          </a:blip>
          <a:stretch>
            <a:fillRect/>
          </a:stretch>
        </p:blipFill>
        <p:spPr>
          <a:xfrm>
            <a:off x="2227400" y="982175"/>
            <a:ext cx="2168826" cy="3857641"/>
          </a:xfrm>
          <a:prstGeom prst="rect">
            <a:avLst/>
          </a:prstGeom>
          <a:noFill/>
          <a:ln>
            <a:noFill/>
          </a:ln>
        </p:spPr>
      </p:pic>
      <p:sp>
        <p:nvSpPr>
          <p:cNvPr id="127" name="Google Shape;127;p21"/>
          <p:cNvSpPr txBox="1"/>
          <p:nvPr/>
        </p:nvSpPr>
        <p:spPr>
          <a:xfrm>
            <a:off x="5862850" y="2269650"/>
            <a:ext cx="2131200" cy="60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D9EAD3"/>
                </a:highlight>
                <a:latin typeface="Playfair Display"/>
                <a:ea typeface="Playfair Display"/>
                <a:cs typeface="Playfair Display"/>
                <a:sym typeface="Playfair Display"/>
              </a:rPr>
              <a:t>How to tweet an article:</a:t>
            </a:r>
            <a:endParaRPr>
              <a:highlight>
                <a:srgbClr val="D9EAD3"/>
              </a:highlight>
              <a:latin typeface="Playfair Display"/>
              <a:ea typeface="Playfair Display"/>
              <a:cs typeface="Playfair Display"/>
              <a:sym typeface="Playfair Display"/>
            </a:endParaRPr>
          </a:p>
        </p:txBody>
      </p:sp>
      <p:pic>
        <p:nvPicPr>
          <p:cNvPr id="128" name="Google Shape;128;p21" title="Tweet article.mp4">
            <a:hlinkClick r:id="rId5"/>
          </p:cNvPr>
          <p:cNvPicPr preferRelativeResize="0"/>
          <p:nvPr/>
        </p:nvPicPr>
        <p:blipFill>
          <a:blip r:embed="rId6">
            <a:alphaModFix/>
          </a:blip>
          <a:stretch>
            <a:fillRect/>
          </a:stretch>
        </p:blipFill>
        <p:spPr>
          <a:xfrm>
            <a:off x="5618551" y="2755125"/>
            <a:ext cx="2619800" cy="19648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