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468" r:id="rId2"/>
    <p:sldId id="499" r:id="rId3"/>
    <p:sldId id="500" r:id="rId4"/>
    <p:sldId id="501" r:id="rId5"/>
    <p:sldId id="502" r:id="rId6"/>
    <p:sldId id="517" r:id="rId7"/>
    <p:sldId id="518" r:id="rId8"/>
    <p:sldId id="515" r:id="rId9"/>
    <p:sldId id="516" r:id="rId10"/>
    <p:sldId id="462" r:id="rId11"/>
    <p:sldId id="437" r:id="rId12"/>
    <p:sldId id="415" r:id="rId13"/>
    <p:sldId id="356" r:id="rId14"/>
    <p:sldId id="520" r:id="rId15"/>
    <p:sldId id="519" r:id="rId16"/>
    <p:sldId id="507" r:id="rId17"/>
    <p:sldId id="508" r:id="rId18"/>
    <p:sldId id="509" r:id="rId19"/>
    <p:sldId id="473" r:id="rId20"/>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Default Section" id="{B7A013AC-BD71-4F92-B0DE-1959F3EA8336}">
          <p14:sldIdLst>
            <p14:sldId id="468"/>
            <p14:sldId id="499"/>
            <p14:sldId id="500"/>
            <p14:sldId id="501"/>
            <p14:sldId id="502"/>
            <p14:sldId id="517"/>
            <p14:sldId id="518"/>
            <p14:sldId id="515"/>
            <p14:sldId id="516"/>
            <p14:sldId id="462"/>
            <p14:sldId id="437"/>
            <p14:sldId id="415"/>
            <p14:sldId id="356"/>
            <p14:sldId id="520"/>
            <p14:sldId id="519"/>
            <p14:sldId id="507"/>
            <p14:sldId id="508"/>
            <p14:sldId id="509"/>
            <p14:sldId id="47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4" autoAdjust="0"/>
    <p:restoredTop sz="91152" autoAdjust="0"/>
  </p:normalViewPr>
  <p:slideViewPr>
    <p:cSldViewPr snapToGrid="0" snapToObjects="1">
      <p:cViewPr varScale="1">
        <p:scale>
          <a:sx n="57" d="100"/>
          <a:sy n="57" d="100"/>
        </p:scale>
        <p:origin x="1224" y="66"/>
      </p:cViewPr>
      <p:guideLst>
        <p:guide orient="horz" pos="2160"/>
        <p:guide pos="2880"/>
      </p:guideLst>
    </p:cSldViewPr>
  </p:slideViewPr>
  <p:outlineViewPr>
    <p:cViewPr>
      <p:scale>
        <a:sx n="33" d="100"/>
        <a:sy n="33" d="100"/>
      </p:scale>
      <p:origin x="0" y="-8826"/>
    </p:cViewPr>
  </p:outlineViewPr>
  <p:notesTextViewPr>
    <p:cViewPr>
      <p:scale>
        <a:sx n="100" d="100"/>
        <a:sy n="100" d="100"/>
      </p:scale>
      <p:origin x="0" y="0"/>
    </p:cViewPr>
  </p:notesTextViewPr>
  <p:sorterViewPr>
    <p:cViewPr varScale="1">
      <p:scale>
        <a:sx n="1" d="1"/>
        <a:sy n="1" d="1"/>
      </p:scale>
      <p:origin x="0" y="-108"/>
    </p:cViewPr>
  </p:sorterViewPr>
  <p:notesViewPr>
    <p:cSldViewPr snapToGrid="0" snapToObjects="1">
      <p:cViewPr varScale="1">
        <p:scale>
          <a:sx n="50" d="100"/>
          <a:sy n="50" d="100"/>
        </p:scale>
        <p:origin x="295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91E32A8C-608B-4221-B43D-6B343386A0E3}" type="datetimeFigureOut">
              <a:rPr lang="en-US" altLang="en-US"/>
              <a:pPr>
                <a:defRPr/>
              </a:pPr>
              <a:t>10/2/2017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47ADE06-03B3-4E3C-A265-1B0FDD853BF7}" type="slidenum">
              <a:rPr lang="en-US" altLang="en-US"/>
              <a:pPr/>
              <a:t>‹#›</a:t>
            </a:fld>
            <a:endParaRPr lang="en-US" altLang="en-US"/>
          </a:p>
        </p:txBody>
      </p:sp>
    </p:spTree>
    <p:extLst>
      <p:ext uri="{BB962C8B-B14F-4D97-AF65-F5344CB8AC3E}">
        <p14:creationId xmlns:p14="http://schemas.microsoft.com/office/powerpoint/2010/main" val="326669454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73162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77612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87695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5762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94213"/>
            <a:ext cx="5486400" cy="4114800"/>
          </a:xfrm>
        </p:spPr>
        <p:txBody>
          <a:bodyPr/>
          <a:lstStyle/>
          <a:p>
            <a:r>
              <a:rPr lang="en-US" dirty="0" smtClean="0"/>
              <a:t>Surge or local</a:t>
            </a:r>
            <a:r>
              <a:rPr lang="en-US" baseline="0" dirty="0" smtClean="0"/>
              <a:t> responses</a:t>
            </a:r>
            <a:endParaRPr lang="en-US" dirty="0"/>
          </a:p>
        </p:txBody>
      </p:sp>
      <p:sp>
        <p:nvSpPr>
          <p:cNvPr id="4" name="Slide Number Placeholder 3"/>
          <p:cNvSpPr>
            <a:spLocks noGrp="1"/>
          </p:cNvSpPr>
          <p:nvPr>
            <p:ph type="sldNum" sz="quarter" idx="10"/>
          </p:nvPr>
        </p:nvSpPr>
        <p:spPr/>
        <p:txBody>
          <a:bodyPr/>
          <a:lstStyle/>
          <a:p>
            <a:fld id="{747ADE06-03B3-4E3C-A265-1B0FDD853BF7}" type="slidenum">
              <a:rPr lang="en-US" altLang="en-US" smtClean="0"/>
              <a:pPr/>
              <a:t>12</a:t>
            </a:fld>
            <a:endParaRPr lang="en-US" altLang="en-US"/>
          </a:p>
        </p:txBody>
      </p:sp>
    </p:spTree>
    <p:extLst>
      <p:ext uri="{BB962C8B-B14F-4D97-AF65-F5344CB8AC3E}">
        <p14:creationId xmlns:p14="http://schemas.microsoft.com/office/powerpoint/2010/main" val="620074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listen to some examples.</a:t>
            </a:r>
            <a:endParaRPr lang="en-US" dirty="0"/>
          </a:p>
        </p:txBody>
      </p:sp>
      <p:sp>
        <p:nvSpPr>
          <p:cNvPr id="4" name="Slide Number Placeholder 3"/>
          <p:cNvSpPr>
            <a:spLocks noGrp="1"/>
          </p:cNvSpPr>
          <p:nvPr>
            <p:ph type="sldNum" sz="quarter" idx="10"/>
          </p:nvPr>
        </p:nvSpPr>
        <p:spPr/>
        <p:txBody>
          <a:bodyPr/>
          <a:lstStyle/>
          <a:p>
            <a:fld id="{747ADE06-03B3-4E3C-A265-1B0FDD853BF7}" type="slidenum">
              <a:rPr lang="en-US" altLang="en-US" smtClean="0"/>
              <a:pPr/>
              <a:t>13</a:t>
            </a:fld>
            <a:endParaRPr lang="en-US" altLang="en-US"/>
          </a:p>
        </p:txBody>
      </p:sp>
    </p:spTree>
    <p:extLst>
      <p:ext uri="{BB962C8B-B14F-4D97-AF65-F5344CB8AC3E}">
        <p14:creationId xmlns:p14="http://schemas.microsoft.com/office/powerpoint/2010/main" val="1699802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13380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80885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851703B-45FE-42FB-A4B6-6A4AEB1C14C6}" type="datetimeFigureOut">
              <a:rPr lang="en-US" altLang="en-US"/>
              <a:pPr>
                <a:defRPr/>
              </a:pPr>
              <a:t>10/2/2017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8965DD2-0423-40B3-BEF5-FBEABED730CB}"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1F7D1B-8808-4AAE-8597-82BCB7514BD9}" type="datetimeFigureOut">
              <a:rPr lang="en-US" altLang="en-US"/>
              <a:pPr>
                <a:defRPr/>
              </a:pPr>
              <a:t>10/2/2017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57684B8-6C45-42F1-A9F0-67DA393749AF}"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E6E8787-341E-4FA4-8BD7-A5520DB2FA31}" type="datetimeFigureOut">
              <a:rPr lang="en-US" altLang="en-US"/>
              <a:pPr>
                <a:defRPr/>
              </a:pPr>
              <a:t>10/2/2017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DE4427F-8531-4C5F-81CF-A8CB4F67E5BC}" type="slidenum">
              <a:rPr lang="en-US"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3342704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wrap="square"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8" y="6217623"/>
            <a:ext cx="548700" cy="524800"/>
          </a:xfrm>
          <a:prstGeom prst="rect">
            <a:avLst/>
          </a:prstGeom>
        </p:spPr>
        <p:txBody>
          <a:bodyPr wrap="square" lIns="91425" tIns="91425" rIns="91425" bIns="91425" anchor="ctr" anchorCtr="0">
            <a:noAutofit/>
          </a:bodyPr>
          <a:lstStyle/>
          <a:p>
            <a:pPr>
              <a:spcBef>
                <a:spcPts val="0"/>
              </a:spcBef>
            </a:pPr>
            <a:fld id="{00000000-1234-1234-1234-123412341234}" type="slidenum">
              <a:rPr lang="en" smtClean="0"/>
              <a:pPr>
                <a:spcBef>
                  <a:spcPts val="0"/>
                </a:spcBef>
              </a:pPr>
              <a:t>‹#›</a:t>
            </a:fld>
            <a:endParaRPr lang="en"/>
          </a:p>
        </p:txBody>
      </p:sp>
    </p:spTree>
    <p:extLst>
      <p:ext uri="{BB962C8B-B14F-4D97-AF65-F5344CB8AC3E}">
        <p14:creationId xmlns:p14="http://schemas.microsoft.com/office/powerpoint/2010/main" val="233075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AB30DE6-9860-4CC5-9EA0-37818BACDEE6}" type="datetimeFigureOut">
              <a:rPr lang="en-US" altLang="en-US"/>
              <a:pPr>
                <a:defRPr/>
              </a:pPr>
              <a:t>10/2/2017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98FA559-9EF8-45B4-8E68-376B7CA3A5D5}"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7ED2C6-2CF6-4663-8E95-ED7AFFEE5AA9}" type="datetimeFigureOut">
              <a:rPr lang="en-US" altLang="en-US"/>
              <a:pPr>
                <a:defRPr/>
              </a:pPr>
              <a:t>10/2/2017</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7A28B39-B672-45DE-95BD-DAC00B8E93EC}"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C55D8B6-7504-4EAC-BCEC-E6D32692429C}" type="datetimeFigureOut">
              <a:rPr lang="en-US" altLang="en-US"/>
              <a:pPr>
                <a:defRPr/>
              </a:pPr>
              <a:t>10/2/2017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759A363-454F-4657-AFBA-0226D9C7A696}"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3E8F48-D6AD-4093-957C-03651A68E618}" type="datetimeFigureOut">
              <a:rPr lang="en-US" altLang="en-US"/>
              <a:pPr>
                <a:defRPr/>
              </a:pPr>
              <a:t>10/2/2017</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CE66ED7-79C1-4AB0-911D-B75F5F209149}"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D22C60-9FD8-408A-9697-319C6459A6EF}" type="datetimeFigureOut">
              <a:rPr lang="en-US" altLang="en-US"/>
              <a:pPr>
                <a:defRPr/>
              </a:pPr>
              <a:t>10/2/2017</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3B939A5C-C871-48E5-9BDD-2D99E5139A4E}"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66353D-5C8A-46A2-96BC-5327F2E01ED9}" type="datetimeFigureOut">
              <a:rPr lang="en-US" altLang="en-US"/>
              <a:pPr>
                <a:defRPr/>
              </a:pPr>
              <a:t>10/2/2017</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D43C967B-8376-4630-9E0F-FE76C210EE31}"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136A4BF-DAEE-479A-929D-1DE330752C89}" type="datetimeFigureOut">
              <a:rPr lang="en-US" altLang="en-US"/>
              <a:pPr>
                <a:defRPr/>
              </a:pPr>
              <a:t>10/2/2017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D48EB14-E2CF-4578-A676-D4EFE49407B5}"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1EB0F21-115B-4995-8350-AB1BC9B6C055}" type="datetimeFigureOut">
              <a:rPr lang="en-US" altLang="en-US"/>
              <a:pPr>
                <a:defRPr/>
              </a:pPr>
              <a:t>10/2/2017</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39C708D-F792-40E4-AE03-FF10BBF925B9}"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041447B7-6863-48C6-B00E-D5A221933FF1}" type="datetimeFigureOut">
              <a:rPr lang="en-US" altLang="en-US"/>
              <a:pPr>
                <a:defRPr/>
              </a:pPr>
              <a:t>10/2/2017</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CB2D77C9-879D-4A76-B261-34F98915B14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panose="020F0502020204030204" pitchFamily="34"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MS PGothic" panose="020B0600070205080204" pitchFamily="34"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vAK7qAGeeVw"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www.corvallisoregon.gov/index.aspx?page=1842"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docs.wixstatic.com/ugd/26b4b3_47fb619db78249eeb68b7be289d3b349.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file/d/0B2w0sO4TtfpTc21kb2lPRVdPcWs/view"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www.sierraclub.org/ready-for-100/cities-ready-for-100"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hyperlink" Target="http://www.aspenpitkin.com/living-in-the-Valley/Green-Initiatives/renewable-Energy/" TargetMode="External"/><Relationship Id="rId7" Type="http://schemas.openxmlformats.org/officeDocument/2006/relationships/hyperlink" Target="http://www.rockportwind.com/"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hyperlink" Target="http://www.sierraclub.org/pennsylvania/southeastern/blog/2017/05/kodiak-island-100-renewables" TargetMode="External"/><Relationship Id="rId5" Type="http://schemas.openxmlformats.org/officeDocument/2006/relationships/hyperlink" Target="https://www.greensburgks.org/sustainability/how-we-put-the-green-in-greensburg" TargetMode="External"/><Relationship Id="rId4" Type="http://schemas.openxmlformats.org/officeDocument/2006/relationships/hyperlink" Target="http://www.pbs.org/newshour/bb/vermont-city-come-rely-100-percent-renewable-energ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650" y="415506"/>
            <a:ext cx="7632700" cy="6096000"/>
          </a:xfrm>
          <a:prstGeom prst="rect">
            <a:avLst/>
          </a:prstGeom>
        </p:spPr>
      </p:pic>
    </p:spTree>
    <p:extLst>
      <p:ext uri="{BB962C8B-B14F-4D97-AF65-F5344CB8AC3E}">
        <p14:creationId xmlns:p14="http://schemas.microsoft.com/office/powerpoint/2010/main" val="1016719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571" y="385634"/>
            <a:ext cx="3673929" cy="101535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5771" y="3069770"/>
            <a:ext cx="3461657" cy="3461657"/>
          </a:xfrm>
          <a:prstGeom prst="rect">
            <a:avLst/>
          </a:prstGeom>
        </p:spPr>
      </p:pic>
      <p:pic>
        <p:nvPicPr>
          <p:cNvPr id="9" name="Picture Placeholder 5"/>
          <p:cNvPicPr>
            <a:picLocks noChangeAspect="1"/>
          </p:cNvPicPr>
          <p:nvPr/>
        </p:nvPicPr>
        <p:blipFill>
          <a:blip r:embed="rId4">
            <a:extLst>
              <a:ext uri="{28A0092B-C50C-407E-A947-70E740481C1C}">
                <a14:useLocalDpi xmlns:a14="http://schemas.microsoft.com/office/drawing/2010/main" val="0"/>
              </a:ext>
            </a:extLst>
          </a:blip>
          <a:srcRect l="5567" r="5567"/>
          <a:stretch>
            <a:fillRect/>
          </a:stretch>
        </p:blipFill>
        <p:spPr>
          <a:xfrm>
            <a:off x="326571" y="4156208"/>
            <a:ext cx="3320745" cy="249055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76400"/>
            <a:ext cx="5083156" cy="1948543"/>
          </a:xfrm>
          <a:prstGeom prst="rect">
            <a:avLst/>
          </a:prstGeom>
        </p:spPr>
      </p:pic>
    </p:spTree>
    <p:extLst>
      <p:ext uri="{BB962C8B-B14F-4D97-AF65-F5344CB8AC3E}">
        <p14:creationId xmlns:p14="http://schemas.microsoft.com/office/powerpoint/2010/main" val="30549496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841" y="0"/>
            <a:ext cx="5290457" cy="3449994"/>
          </a:xfrm>
          <a:prstGeom prst="rect">
            <a:avLst/>
          </a:prstGeom>
        </p:spPr>
      </p:pic>
      <p:pic>
        <p:nvPicPr>
          <p:cNvPr id="3" name="Content Placeholder 10" descr="Colorado Gov. Bill Ritter Jr. and Maj. Gen. Mark A. Graham, commanding general, Division West, First Army and Fort Carson, prepare to cut the ribbon on the Fort Carson solar array Jan. 14, 2008."/>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327070" y="3641270"/>
            <a:ext cx="4359729" cy="2824843"/>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28" y="3755571"/>
            <a:ext cx="3697874" cy="2710542"/>
          </a:xfrm>
          <a:prstGeom prst="rect">
            <a:avLst/>
          </a:prstGeom>
        </p:spPr>
      </p:pic>
    </p:spTree>
    <p:extLst>
      <p:ext uri="{BB962C8B-B14F-4D97-AF65-F5344CB8AC3E}">
        <p14:creationId xmlns:p14="http://schemas.microsoft.com/office/powerpoint/2010/main" val="2356615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70358"/>
            <a:ext cx="9144000" cy="5117284"/>
          </a:xfrm>
          <a:prstGeom prst="rect">
            <a:avLst/>
          </a:prstGeom>
        </p:spPr>
      </p:pic>
    </p:spTree>
    <p:extLst>
      <p:ext uri="{BB962C8B-B14F-4D97-AF65-F5344CB8AC3E}">
        <p14:creationId xmlns:p14="http://schemas.microsoft.com/office/powerpoint/2010/main" val="685301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Neutral Cities</a:t>
            </a:r>
            <a:endParaRPr lang="en-US" dirty="0"/>
          </a:p>
        </p:txBody>
      </p:sp>
      <p:sp>
        <p:nvSpPr>
          <p:cNvPr id="3" name="Content Placeholder 2"/>
          <p:cNvSpPr>
            <a:spLocks noGrp="1"/>
          </p:cNvSpPr>
          <p:nvPr>
            <p:ph idx="1"/>
          </p:nvPr>
        </p:nvSpPr>
        <p:spPr/>
        <p:txBody>
          <a:bodyPr/>
          <a:lstStyle/>
          <a:p>
            <a:r>
              <a:rPr lang="en-US" dirty="0"/>
              <a:t>Play </a:t>
            </a:r>
            <a:endParaRPr lang="en-US" dirty="0" smtClean="0"/>
          </a:p>
          <a:p>
            <a:endParaRPr lang="en-US" dirty="0"/>
          </a:p>
          <a:p>
            <a:r>
              <a:rPr lang="en-US" dirty="0">
                <a:hlinkClick r:id="rId3"/>
              </a:rPr>
              <a:t>https://</a:t>
            </a:r>
            <a:r>
              <a:rPr lang="en-US" dirty="0" smtClean="0">
                <a:hlinkClick r:id="rId3"/>
              </a:rPr>
              <a:t>www.youtube.com/watch?v=vAK7qAGeeVw</a:t>
            </a:r>
            <a:endParaRPr lang="en-US" dirty="0" smtClean="0"/>
          </a:p>
          <a:p>
            <a:r>
              <a:rPr lang="en-US" dirty="0" smtClean="0"/>
              <a:t>https</a:t>
            </a:r>
            <a:r>
              <a:rPr lang="en-US" dirty="0"/>
              <a:t>://www.youtube.com/watch?v=TDANRkes6Q4&amp;spfreload=10</a:t>
            </a:r>
          </a:p>
        </p:txBody>
      </p:sp>
    </p:spTree>
    <p:extLst>
      <p:ext uri="{BB962C8B-B14F-4D97-AF65-F5344CB8AC3E}">
        <p14:creationId xmlns:p14="http://schemas.microsoft.com/office/powerpoint/2010/main" val="9935570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p:nvPr/>
        </p:nvSpPr>
        <p:spPr>
          <a:xfrm>
            <a:off x="191250" y="1071950"/>
            <a:ext cx="3148800" cy="1289400"/>
          </a:xfrm>
          <a:prstGeom prst="flowChartAlternateProcess">
            <a:avLst/>
          </a:prstGeom>
          <a:solidFill>
            <a:srgbClr val="B6D7A8"/>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spcBef>
                <a:spcPts val="0"/>
              </a:spcBef>
            </a:pPr>
            <a:r>
              <a:rPr lang="en" b="1"/>
              <a:t>Symbolic Statement</a:t>
            </a:r>
          </a:p>
          <a:p>
            <a:pPr>
              <a:spcBef>
                <a:spcPts val="0"/>
              </a:spcBef>
            </a:pPr>
            <a:endParaRPr/>
          </a:p>
          <a:p>
            <a:pPr>
              <a:spcBef>
                <a:spcPts val="0"/>
              </a:spcBef>
            </a:pPr>
            <a:r>
              <a:rPr lang="en" sz="1200"/>
              <a:t>Mayors For Clean Energy Endorsement</a:t>
            </a:r>
          </a:p>
          <a:p>
            <a:pPr>
              <a:spcBef>
                <a:spcPts val="0"/>
              </a:spcBef>
            </a:pPr>
            <a:endParaRPr sz="1200"/>
          </a:p>
          <a:p>
            <a:pPr>
              <a:spcBef>
                <a:spcPts val="0"/>
              </a:spcBef>
            </a:pPr>
            <a:r>
              <a:rPr lang="en" sz="1200"/>
              <a:t>Start the conversation - get people’s attention</a:t>
            </a:r>
          </a:p>
        </p:txBody>
      </p:sp>
      <p:sp>
        <p:nvSpPr>
          <p:cNvPr id="94" name="Shape 94"/>
          <p:cNvSpPr/>
          <p:nvPr/>
        </p:nvSpPr>
        <p:spPr>
          <a:xfrm>
            <a:off x="3740850" y="1148050"/>
            <a:ext cx="4730100" cy="1473300"/>
          </a:xfrm>
          <a:prstGeom prst="flowChartAlternateProcess">
            <a:avLst/>
          </a:prstGeom>
          <a:solidFill>
            <a:srgbClr val="A2C4C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spcBef>
                <a:spcPts val="0"/>
              </a:spcBef>
            </a:pPr>
            <a:r>
              <a:rPr lang="en" b="1"/>
              <a:t>Clean Energy Resolution</a:t>
            </a:r>
          </a:p>
          <a:p>
            <a:pPr>
              <a:spcBef>
                <a:spcPts val="0"/>
              </a:spcBef>
            </a:pPr>
            <a:endParaRPr/>
          </a:p>
          <a:p>
            <a:pPr>
              <a:spcBef>
                <a:spcPts val="0"/>
              </a:spcBef>
            </a:pPr>
            <a:r>
              <a:rPr lang="en" sz="1200" b="1">
                <a:solidFill>
                  <a:srgbClr val="990000"/>
                </a:solidFill>
              </a:rPr>
              <a:t>Goal Setting Shows Political Commitment</a:t>
            </a:r>
          </a:p>
          <a:p>
            <a:pPr>
              <a:spcBef>
                <a:spcPts val="0"/>
              </a:spcBef>
            </a:pPr>
            <a:endParaRPr sz="1200"/>
          </a:p>
          <a:p>
            <a:pPr>
              <a:spcBef>
                <a:spcPts val="0"/>
              </a:spcBef>
            </a:pPr>
            <a:r>
              <a:rPr lang="en" sz="1200"/>
              <a:t>Moving the resolution through committees gets more leaders involved, incorporates various interests</a:t>
            </a:r>
          </a:p>
        </p:txBody>
      </p:sp>
      <p:sp>
        <p:nvSpPr>
          <p:cNvPr id="95" name="Shape 95"/>
          <p:cNvSpPr/>
          <p:nvPr/>
        </p:nvSpPr>
        <p:spPr>
          <a:xfrm>
            <a:off x="191250" y="2621350"/>
            <a:ext cx="3148800" cy="1393200"/>
          </a:xfrm>
          <a:prstGeom prst="flowChartAlternateProcess">
            <a:avLst/>
          </a:prstGeom>
          <a:solidFill>
            <a:srgbClr val="6FA8D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spcBef>
                <a:spcPts val="0"/>
              </a:spcBef>
            </a:pPr>
            <a:r>
              <a:rPr lang="en" b="1"/>
              <a:t>Comp Plan Updates</a:t>
            </a:r>
          </a:p>
          <a:p>
            <a:pPr>
              <a:spcBef>
                <a:spcPts val="0"/>
              </a:spcBef>
            </a:pPr>
            <a:endParaRPr/>
          </a:p>
          <a:p>
            <a:pPr>
              <a:spcBef>
                <a:spcPts val="0"/>
              </a:spcBef>
            </a:pPr>
            <a:r>
              <a:rPr lang="en" sz="1200"/>
              <a:t>Puts the energy transition in context with other sustainability initiatives</a:t>
            </a:r>
          </a:p>
          <a:p>
            <a:pPr>
              <a:spcBef>
                <a:spcPts val="0"/>
              </a:spcBef>
            </a:pPr>
            <a:endParaRPr sz="1200"/>
          </a:p>
          <a:p>
            <a:pPr>
              <a:spcBef>
                <a:spcPts val="0"/>
              </a:spcBef>
            </a:pPr>
            <a:r>
              <a:rPr lang="en" sz="1200"/>
              <a:t>Comp Plan is the place for far-sighted goals</a:t>
            </a:r>
          </a:p>
        </p:txBody>
      </p:sp>
      <p:sp>
        <p:nvSpPr>
          <p:cNvPr id="96" name="Shape 96"/>
          <p:cNvSpPr/>
          <p:nvPr/>
        </p:nvSpPr>
        <p:spPr>
          <a:xfrm>
            <a:off x="3740850" y="2781975"/>
            <a:ext cx="4730100" cy="1393200"/>
          </a:xfrm>
          <a:prstGeom prst="flowChartAlternateProcess">
            <a:avLst/>
          </a:prstGeom>
          <a:solidFill>
            <a:srgbClr val="B4A7D6"/>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spcBef>
                <a:spcPts val="0"/>
              </a:spcBef>
            </a:pPr>
            <a:r>
              <a:rPr lang="en" b="1"/>
              <a:t>Energy Transition Plan</a:t>
            </a:r>
          </a:p>
          <a:p>
            <a:pPr algn="ctr">
              <a:spcBef>
                <a:spcPts val="0"/>
              </a:spcBef>
            </a:pPr>
            <a:r>
              <a:rPr lang="en" sz="1000"/>
              <a:t>(or Climate Action Plan)</a:t>
            </a:r>
          </a:p>
          <a:p>
            <a:pPr>
              <a:spcBef>
                <a:spcPts val="0"/>
              </a:spcBef>
            </a:pPr>
            <a:endParaRPr/>
          </a:p>
          <a:p>
            <a:pPr>
              <a:spcBef>
                <a:spcPts val="0"/>
              </a:spcBef>
            </a:pPr>
            <a:r>
              <a:rPr lang="en" sz="1200" b="1">
                <a:solidFill>
                  <a:srgbClr val="990000"/>
                </a:solidFill>
              </a:rPr>
              <a:t>A roadmap for achieving the goals of the resolution</a:t>
            </a:r>
          </a:p>
          <a:p>
            <a:pPr>
              <a:spcBef>
                <a:spcPts val="0"/>
              </a:spcBef>
            </a:pPr>
            <a:endParaRPr sz="1200"/>
          </a:p>
          <a:p>
            <a:pPr>
              <a:spcBef>
                <a:spcPts val="0"/>
              </a:spcBef>
            </a:pPr>
            <a:r>
              <a:rPr lang="en" sz="1200"/>
              <a:t>Options, prioritize actions, cost estimates, progress metrics, equity assessments, reference models </a:t>
            </a:r>
          </a:p>
        </p:txBody>
      </p:sp>
      <p:sp>
        <p:nvSpPr>
          <p:cNvPr id="97" name="Shape 97"/>
          <p:cNvSpPr/>
          <p:nvPr/>
        </p:nvSpPr>
        <p:spPr>
          <a:xfrm>
            <a:off x="191250" y="4347850"/>
            <a:ext cx="3289200" cy="1393200"/>
          </a:xfrm>
          <a:prstGeom prst="flowChartAlternateProcess">
            <a:avLst/>
          </a:prstGeom>
          <a:solidFill>
            <a:srgbClr val="F6B26B"/>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spcBef>
                <a:spcPts val="0"/>
              </a:spcBef>
            </a:pPr>
            <a:r>
              <a:rPr lang="en" b="1"/>
              <a:t>Stakeholder Engagement</a:t>
            </a:r>
          </a:p>
          <a:p>
            <a:pPr>
              <a:spcBef>
                <a:spcPts val="0"/>
              </a:spcBef>
            </a:pPr>
            <a:endParaRPr/>
          </a:p>
          <a:p>
            <a:pPr>
              <a:spcBef>
                <a:spcPts val="0"/>
              </a:spcBef>
            </a:pPr>
            <a:r>
              <a:rPr lang="en" sz="1200"/>
              <a:t>Serious meetings with community, business, institutions, institutions, etc</a:t>
            </a:r>
          </a:p>
          <a:p>
            <a:pPr>
              <a:spcBef>
                <a:spcPts val="0"/>
              </a:spcBef>
            </a:pPr>
            <a:endParaRPr sz="1200"/>
          </a:p>
          <a:p>
            <a:pPr>
              <a:spcBef>
                <a:spcPts val="0"/>
              </a:spcBef>
            </a:pPr>
            <a:r>
              <a:rPr lang="en" sz="1200"/>
              <a:t>Before, during and after the roll-out of the transition plan</a:t>
            </a:r>
          </a:p>
        </p:txBody>
      </p:sp>
      <p:sp>
        <p:nvSpPr>
          <p:cNvPr id="98" name="Shape 98"/>
          <p:cNvSpPr/>
          <p:nvPr/>
        </p:nvSpPr>
        <p:spPr>
          <a:xfrm>
            <a:off x="3772650" y="4335800"/>
            <a:ext cx="4666500" cy="1603200"/>
          </a:xfrm>
          <a:prstGeom prst="flowChartAlternateProcess">
            <a:avLst/>
          </a:prstGeom>
          <a:solidFill>
            <a:srgbClr val="FFFF00"/>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algn="ctr">
              <a:spcBef>
                <a:spcPts val="0"/>
              </a:spcBef>
            </a:pPr>
            <a:r>
              <a:rPr lang="en" b="1"/>
              <a:t>Energy Action</a:t>
            </a:r>
          </a:p>
          <a:p>
            <a:pPr>
              <a:spcBef>
                <a:spcPts val="0"/>
              </a:spcBef>
            </a:pPr>
            <a:endParaRPr/>
          </a:p>
          <a:p>
            <a:pPr>
              <a:spcBef>
                <a:spcPts val="0"/>
              </a:spcBef>
            </a:pPr>
            <a:r>
              <a:rPr lang="en" sz="1200"/>
              <a:t>Efficiency incentives, grid options, local generation, energy storage, demand reduction, collective bargaining, micro-grids, matching buyers with sellers</a:t>
            </a:r>
          </a:p>
          <a:p>
            <a:pPr>
              <a:spcBef>
                <a:spcPts val="0"/>
              </a:spcBef>
            </a:pPr>
            <a:endParaRPr sz="1200"/>
          </a:p>
          <a:p>
            <a:pPr>
              <a:spcBef>
                <a:spcPts val="0"/>
              </a:spcBef>
            </a:pPr>
            <a:r>
              <a:rPr lang="en" sz="1200" b="1">
                <a:solidFill>
                  <a:srgbClr val="990000"/>
                </a:solidFill>
              </a:rPr>
              <a:t>Don’t leave people behind - keep this transition fair and inclusive</a:t>
            </a:r>
          </a:p>
        </p:txBody>
      </p:sp>
    </p:spTree>
    <p:extLst>
      <p:ext uri="{BB962C8B-B14F-4D97-AF65-F5344CB8AC3E}">
        <p14:creationId xmlns:p14="http://schemas.microsoft.com/office/powerpoint/2010/main" val="3860821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34175" y="1011925"/>
            <a:ext cx="8520600" cy="841800"/>
          </a:xfrm>
          <a:prstGeom prst="rect">
            <a:avLst/>
          </a:prstGeom>
        </p:spPr>
        <p:txBody>
          <a:bodyPr vert="horz" wrap="square" lIns="91425" tIns="91425" rIns="91425" bIns="91425" numCol="1" anchor="ctr" anchorCtr="0" compatLnSpc="1">
            <a:prstTxWarp prst="textNoShape">
              <a:avLst/>
            </a:prstTxWarp>
            <a:noAutofit/>
          </a:bodyPr>
          <a:lstStyle/>
          <a:p>
            <a:r>
              <a:rPr lang="en"/>
              <a:t>Community-Wide Plans</a:t>
            </a:r>
          </a:p>
        </p:txBody>
      </p:sp>
      <p:pic>
        <p:nvPicPr>
          <p:cNvPr id="84" name="Shape 84"/>
          <p:cNvPicPr preferRelativeResize="0"/>
          <p:nvPr/>
        </p:nvPicPr>
        <p:blipFill>
          <a:blip r:embed="rId3">
            <a:alphaModFix/>
          </a:blip>
          <a:stretch>
            <a:fillRect/>
          </a:stretch>
        </p:blipFill>
        <p:spPr>
          <a:xfrm>
            <a:off x="152400" y="2006125"/>
            <a:ext cx="3239850" cy="1981676"/>
          </a:xfrm>
          <a:prstGeom prst="rect">
            <a:avLst/>
          </a:prstGeom>
          <a:noFill/>
          <a:ln>
            <a:noFill/>
          </a:ln>
        </p:spPr>
      </p:pic>
      <p:sp>
        <p:nvSpPr>
          <p:cNvPr id="85" name="Shape 85"/>
          <p:cNvSpPr txBox="1"/>
          <p:nvPr/>
        </p:nvSpPr>
        <p:spPr>
          <a:xfrm>
            <a:off x="355050" y="3987800"/>
            <a:ext cx="3037200" cy="416400"/>
          </a:xfrm>
          <a:prstGeom prst="rect">
            <a:avLst/>
          </a:prstGeom>
          <a:noFill/>
          <a:ln>
            <a:noFill/>
          </a:ln>
        </p:spPr>
        <p:txBody>
          <a:bodyPr wrap="square" lIns="91425" tIns="91425" rIns="91425" bIns="91425" anchor="t" anchorCtr="0">
            <a:noAutofit/>
          </a:bodyPr>
          <a:lstStyle/>
          <a:p>
            <a:pPr>
              <a:spcBef>
                <a:spcPts val="0"/>
              </a:spcBef>
            </a:pPr>
            <a:r>
              <a:rPr lang="en" u="sng">
                <a:solidFill>
                  <a:schemeClr val="hlink"/>
                </a:solidFill>
                <a:hlinkClick r:id="rId4"/>
              </a:rPr>
              <a:t>Salt Lake City Implementation Plan</a:t>
            </a:r>
          </a:p>
        </p:txBody>
      </p:sp>
      <p:pic>
        <p:nvPicPr>
          <p:cNvPr id="86" name="Shape 86"/>
          <p:cNvPicPr preferRelativeResize="0"/>
          <p:nvPr/>
        </p:nvPicPr>
        <p:blipFill>
          <a:blip r:embed="rId5">
            <a:alphaModFix/>
          </a:blip>
          <a:stretch>
            <a:fillRect/>
          </a:stretch>
        </p:blipFill>
        <p:spPr>
          <a:xfrm>
            <a:off x="4401901" y="2110776"/>
            <a:ext cx="1696825" cy="1217975"/>
          </a:xfrm>
          <a:prstGeom prst="rect">
            <a:avLst/>
          </a:prstGeom>
          <a:noFill/>
          <a:ln>
            <a:noFill/>
          </a:ln>
        </p:spPr>
      </p:pic>
      <p:pic>
        <p:nvPicPr>
          <p:cNvPr id="87" name="Shape 87"/>
          <p:cNvPicPr preferRelativeResize="0"/>
          <p:nvPr/>
        </p:nvPicPr>
        <p:blipFill>
          <a:blip r:embed="rId6">
            <a:alphaModFix/>
          </a:blip>
          <a:stretch>
            <a:fillRect/>
          </a:stretch>
        </p:blipFill>
        <p:spPr>
          <a:xfrm>
            <a:off x="6275625" y="2060501"/>
            <a:ext cx="1574350" cy="1872925"/>
          </a:xfrm>
          <a:prstGeom prst="rect">
            <a:avLst/>
          </a:prstGeom>
          <a:noFill/>
          <a:ln>
            <a:noFill/>
          </a:ln>
        </p:spPr>
      </p:pic>
      <p:sp>
        <p:nvSpPr>
          <p:cNvPr id="88" name="Shape 88"/>
          <p:cNvSpPr txBox="1"/>
          <p:nvPr/>
        </p:nvSpPr>
        <p:spPr>
          <a:xfrm>
            <a:off x="4653675" y="3840475"/>
            <a:ext cx="2520300" cy="822900"/>
          </a:xfrm>
          <a:prstGeom prst="rect">
            <a:avLst/>
          </a:prstGeom>
          <a:noFill/>
          <a:ln>
            <a:noFill/>
          </a:ln>
        </p:spPr>
        <p:txBody>
          <a:bodyPr wrap="square" lIns="91425" tIns="91425" rIns="91425" bIns="91425" anchor="t" anchorCtr="0">
            <a:noAutofit/>
          </a:bodyPr>
          <a:lstStyle/>
          <a:p>
            <a:pPr>
              <a:spcBef>
                <a:spcPts val="0"/>
              </a:spcBef>
            </a:pPr>
            <a:r>
              <a:rPr lang="en" u="sng">
                <a:solidFill>
                  <a:schemeClr val="hlink"/>
                </a:solidFill>
                <a:hlinkClick r:id="rId7"/>
              </a:rPr>
              <a:t>Corvallis, OR Action Plan &amp;</a:t>
            </a:r>
          </a:p>
          <a:p>
            <a:pPr>
              <a:spcBef>
                <a:spcPts val="0"/>
              </a:spcBef>
            </a:pPr>
            <a:r>
              <a:rPr lang="en" u="sng">
                <a:solidFill>
                  <a:schemeClr val="hlink"/>
                </a:solidFill>
                <a:hlinkClick r:id="rId7"/>
              </a:rPr>
              <a:t>Cost Estimates</a:t>
            </a:r>
          </a:p>
        </p:txBody>
      </p:sp>
    </p:spTree>
    <p:extLst>
      <p:ext uri="{BB962C8B-B14F-4D97-AF65-F5344CB8AC3E}">
        <p14:creationId xmlns:p14="http://schemas.microsoft.com/office/powerpoint/2010/main" val="346574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work best for us locally?</a:t>
            </a:r>
            <a:endParaRPr lang="en-US" dirty="0"/>
          </a:p>
        </p:txBody>
      </p:sp>
      <p:sp>
        <p:nvSpPr>
          <p:cNvPr id="3" name="Content Placeholder 2"/>
          <p:cNvSpPr>
            <a:spLocks noGrp="1"/>
          </p:cNvSpPr>
          <p:nvPr>
            <p:ph sz="half" idx="1"/>
          </p:nvPr>
        </p:nvSpPr>
        <p:spPr/>
        <p:txBody>
          <a:bodyPr/>
          <a:lstStyle/>
          <a:p>
            <a:r>
              <a:rPr lang="en-US" dirty="0" smtClean="0"/>
              <a:t>Where does  </a:t>
            </a:r>
            <a:r>
              <a:rPr lang="en-US" dirty="0" smtClean="0"/>
              <a:t>collaboration </a:t>
            </a:r>
            <a:r>
              <a:rPr lang="en-US" dirty="0" smtClean="0"/>
              <a:t>make sense?</a:t>
            </a:r>
            <a:endParaRPr lang="en-US" dirty="0" smtClean="0"/>
          </a:p>
          <a:p>
            <a:endParaRPr lang="en-US" dirty="0"/>
          </a:p>
          <a:p>
            <a:endParaRPr lang="en-US" dirty="0"/>
          </a:p>
        </p:txBody>
      </p:sp>
      <p:sp>
        <p:nvSpPr>
          <p:cNvPr id="4" name="Content Placeholder 3"/>
          <p:cNvSpPr>
            <a:spLocks noGrp="1"/>
          </p:cNvSpPr>
          <p:nvPr>
            <p:ph sz="half" idx="2"/>
          </p:nvPr>
        </p:nvSpPr>
        <p:spPr/>
        <p:txBody>
          <a:bodyPr/>
          <a:lstStyle/>
          <a:p>
            <a:r>
              <a:rPr lang="en-US" dirty="0" smtClean="0"/>
              <a:t>What information and expertise do we need to move forward?</a:t>
            </a:r>
          </a:p>
          <a:p>
            <a:r>
              <a:rPr lang="en-US" dirty="0" smtClean="0"/>
              <a:t>Who needs to be </a:t>
            </a:r>
            <a:r>
              <a:rPr lang="en-US" dirty="0" smtClean="0"/>
              <a:t>involved, who are our potential  partners?</a:t>
            </a:r>
            <a:endParaRPr lang="en-US" dirty="0" smtClean="0"/>
          </a:p>
          <a:p>
            <a:r>
              <a:rPr lang="en-US" dirty="0" smtClean="0"/>
              <a:t>How best to involve them?</a:t>
            </a:r>
            <a:endParaRPr lang="en-US" dirty="0"/>
          </a:p>
        </p:txBody>
      </p:sp>
    </p:spTree>
    <p:extLst>
      <p:ext uri="{BB962C8B-B14F-4D97-AF65-F5344CB8AC3E}">
        <p14:creationId xmlns:p14="http://schemas.microsoft.com/office/powerpoint/2010/main" val="1326807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working groups</a:t>
            </a:r>
            <a:endParaRPr lang="en-US" dirty="0"/>
          </a:p>
        </p:txBody>
      </p:sp>
      <p:sp>
        <p:nvSpPr>
          <p:cNvPr id="3" name="Content Placeholder 2"/>
          <p:cNvSpPr>
            <a:spLocks noGrp="1"/>
          </p:cNvSpPr>
          <p:nvPr>
            <p:ph sz="half" idx="1"/>
          </p:nvPr>
        </p:nvSpPr>
        <p:spPr/>
        <p:txBody>
          <a:bodyPr/>
          <a:lstStyle/>
          <a:p>
            <a:r>
              <a:rPr lang="en-US" dirty="0" smtClean="0"/>
              <a:t>Steering/Leadership Group</a:t>
            </a:r>
          </a:p>
          <a:p>
            <a:r>
              <a:rPr lang="en-US" dirty="0" smtClean="0"/>
              <a:t>Strategy Group </a:t>
            </a:r>
          </a:p>
          <a:p>
            <a:r>
              <a:rPr lang="en-US" dirty="0" smtClean="0"/>
              <a:t>Partnership development group</a:t>
            </a:r>
          </a:p>
          <a:p>
            <a:r>
              <a:rPr lang="en-US" dirty="0" smtClean="0"/>
              <a:t>Stakeholder input and </a:t>
            </a:r>
            <a:r>
              <a:rPr lang="en-US" dirty="0" smtClean="0"/>
              <a:t>feedback</a:t>
            </a:r>
          </a:p>
          <a:p>
            <a:r>
              <a:rPr lang="en-US" dirty="0" smtClean="0"/>
              <a:t>Energy solutions</a:t>
            </a:r>
            <a:endParaRPr lang="en-US" dirty="0" smtClean="0"/>
          </a:p>
          <a:p>
            <a:r>
              <a:rPr lang="en-US" dirty="0" smtClean="0"/>
              <a:t>Others?</a:t>
            </a:r>
            <a:endParaRPr lang="en-US" dirty="0"/>
          </a:p>
        </p:txBody>
      </p:sp>
      <p:sp>
        <p:nvSpPr>
          <p:cNvPr id="4" name="Content Placeholder 3"/>
          <p:cNvSpPr>
            <a:spLocks noGrp="1"/>
          </p:cNvSpPr>
          <p:nvPr>
            <p:ph sz="half" idx="2"/>
          </p:nvPr>
        </p:nvSpPr>
        <p:spPr/>
        <p:txBody>
          <a:bodyPr/>
          <a:lstStyle/>
          <a:p>
            <a:r>
              <a:rPr lang="en-US" dirty="0" smtClean="0"/>
              <a:t>Roles</a:t>
            </a:r>
          </a:p>
          <a:p>
            <a:r>
              <a:rPr lang="en-US" dirty="0" smtClean="0"/>
              <a:t>Timeline</a:t>
            </a:r>
          </a:p>
          <a:p>
            <a:r>
              <a:rPr lang="en-US" dirty="0" smtClean="0"/>
              <a:t>Next steps</a:t>
            </a:r>
          </a:p>
          <a:p>
            <a:r>
              <a:rPr lang="en-US" dirty="0" smtClean="0"/>
              <a:t>Facilitation</a:t>
            </a:r>
            <a:endParaRPr lang="en-US" dirty="0"/>
          </a:p>
        </p:txBody>
      </p:sp>
    </p:spTree>
    <p:extLst>
      <p:ext uri="{BB962C8B-B14F-4D97-AF65-F5344CB8AC3E}">
        <p14:creationId xmlns:p14="http://schemas.microsoft.com/office/powerpoint/2010/main" val="798334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Options</a:t>
            </a:r>
            <a:endParaRPr lang="en-US" dirty="0"/>
          </a:p>
        </p:txBody>
      </p:sp>
      <p:sp>
        <p:nvSpPr>
          <p:cNvPr id="3" name="Content Placeholder 2"/>
          <p:cNvSpPr>
            <a:spLocks noGrp="1"/>
          </p:cNvSpPr>
          <p:nvPr>
            <p:ph sz="half" idx="1"/>
          </p:nvPr>
        </p:nvSpPr>
        <p:spPr/>
        <p:txBody>
          <a:bodyPr/>
          <a:lstStyle/>
          <a:p>
            <a:r>
              <a:rPr lang="en-US" dirty="0" smtClean="0"/>
              <a:t>Presentation by DVRPC on energy </a:t>
            </a:r>
          </a:p>
          <a:p>
            <a:r>
              <a:rPr lang="en-US" dirty="0" smtClean="0"/>
              <a:t>Request potential renewable energy production assessment</a:t>
            </a:r>
          </a:p>
          <a:p>
            <a:r>
              <a:rPr lang="en-US" dirty="0" smtClean="0"/>
              <a:t>RFP process</a:t>
            </a:r>
          </a:p>
          <a:p>
            <a:r>
              <a:rPr lang="en-US" dirty="0" smtClean="0"/>
              <a:t>Other?</a:t>
            </a:r>
            <a:endParaRPr lang="en-US" dirty="0"/>
          </a:p>
        </p:txBody>
      </p:sp>
      <p:sp>
        <p:nvSpPr>
          <p:cNvPr id="4" name="Content Placeholder 3"/>
          <p:cNvSpPr>
            <a:spLocks noGrp="1"/>
          </p:cNvSpPr>
          <p:nvPr>
            <p:ph sz="half" idx="2"/>
          </p:nvPr>
        </p:nvSpPr>
        <p:spPr/>
        <p:txBody>
          <a:bodyPr/>
          <a:lstStyle/>
          <a:p>
            <a:r>
              <a:rPr lang="en-US" dirty="0" smtClean="0"/>
              <a:t>Begin stakeholder dialog</a:t>
            </a:r>
          </a:p>
          <a:p>
            <a:r>
              <a:rPr lang="en-US" dirty="0" smtClean="0"/>
              <a:t>December 9</a:t>
            </a:r>
            <a:r>
              <a:rPr lang="en-US" baseline="30000" dirty="0" smtClean="0"/>
              <a:t>th</a:t>
            </a:r>
            <a:r>
              <a:rPr lang="en-US" dirty="0" smtClean="0"/>
              <a:t> on local responses to extreme weather at West Chester University</a:t>
            </a:r>
          </a:p>
          <a:p>
            <a:r>
              <a:rPr lang="en-US" dirty="0" smtClean="0"/>
              <a:t>Other?</a:t>
            </a:r>
            <a:endParaRPr lang="en-US" dirty="0"/>
          </a:p>
        </p:txBody>
      </p:sp>
    </p:spTree>
    <p:extLst>
      <p:ext uri="{BB962C8B-B14F-4D97-AF65-F5344CB8AC3E}">
        <p14:creationId xmlns:p14="http://schemas.microsoft.com/office/powerpoint/2010/main" val="4187161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okman Old Style" panose="02050604050505020204" pitchFamily="18" charset="0"/>
              </a:rPr>
              <a:t/>
            </a:r>
            <a:br>
              <a:rPr lang="en-US" dirty="0" smtClean="0">
                <a:latin typeface="Bookman Old Style" panose="02050604050505020204" pitchFamily="18" charset="0"/>
              </a:rPr>
            </a:br>
            <a:endParaRPr lang="en-US" dirty="0"/>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35923" y="-848081"/>
            <a:ext cx="5073869" cy="3810000"/>
          </a:xfrm>
        </p:spPr>
      </p:pic>
      <p:sp>
        <p:nvSpPr>
          <p:cNvPr id="4" name="Text Placeholder 3"/>
          <p:cNvSpPr>
            <a:spLocks noGrp="1"/>
          </p:cNvSpPr>
          <p:nvPr>
            <p:ph type="body" sz="half" idx="4294967295"/>
          </p:nvPr>
        </p:nvSpPr>
        <p:spPr>
          <a:xfrm>
            <a:off x="2129657" y="2961919"/>
            <a:ext cx="5486400" cy="1379537"/>
          </a:xfrm>
        </p:spPr>
        <p:txBody>
          <a:bodyPr/>
          <a:lstStyle/>
          <a:p>
            <a:pPr marL="0" indent="0">
              <a:buNone/>
            </a:pPr>
            <a:r>
              <a:rPr lang="en-US" sz="2400" dirty="0">
                <a:latin typeface="Bookman Old Style" panose="02050604050505020204" pitchFamily="18" charset="0"/>
              </a:rPr>
              <a:t>“A HUNDRED YEARS from now, looking</a:t>
            </a:r>
            <a:r>
              <a:rPr lang="en-US" sz="2400" dirty="0" smtClean="0">
                <a:latin typeface="Bookman Old Style" panose="02050604050505020204" pitchFamily="18" charset="0"/>
              </a:rPr>
              <a:t> back, the only question that will appear important about </a:t>
            </a:r>
            <a:r>
              <a:rPr lang="en-US" sz="2400" dirty="0">
                <a:latin typeface="Bookman Old Style" panose="02050604050505020204" pitchFamily="18" charset="0"/>
              </a:rPr>
              <a:t>the historical moment in which we now </a:t>
            </a:r>
            <a:r>
              <a:rPr lang="en-US" sz="2400" dirty="0" smtClean="0">
                <a:latin typeface="Bookman Old Style" panose="02050604050505020204" pitchFamily="18" charset="0"/>
              </a:rPr>
              <a:t>live is </a:t>
            </a:r>
            <a:r>
              <a:rPr lang="en-US" sz="2400" dirty="0">
                <a:latin typeface="Bookman Old Style" panose="02050604050505020204" pitchFamily="18" charset="0"/>
              </a:rPr>
              <a:t>the question of whether or not we did anything </a:t>
            </a:r>
            <a:r>
              <a:rPr lang="en-US" sz="2400" dirty="0" smtClean="0">
                <a:latin typeface="Bookman Old Style" panose="02050604050505020204" pitchFamily="18" charset="0"/>
              </a:rPr>
              <a:t>to arrest </a:t>
            </a:r>
            <a:r>
              <a:rPr lang="en-US" sz="2400" dirty="0">
                <a:latin typeface="Bookman Old Style" panose="02050604050505020204" pitchFamily="18" charset="0"/>
              </a:rPr>
              <a:t>climate change.”</a:t>
            </a:r>
          </a:p>
          <a:p>
            <a:endParaRPr lang="en-US" sz="800" dirty="0"/>
          </a:p>
          <a:p>
            <a:pPr marL="0" indent="0">
              <a:buNone/>
            </a:pPr>
            <a:r>
              <a:rPr lang="en-US" sz="1200" dirty="0"/>
              <a:t>THE ECONOMIST December 2011</a:t>
            </a:r>
          </a:p>
          <a:p>
            <a:endParaRPr lang="en-US" dirty="0"/>
          </a:p>
        </p:txBody>
      </p:sp>
    </p:spTree>
    <p:extLst>
      <p:ext uri="{BB962C8B-B14F-4D97-AF65-F5344CB8AC3E}">
        <p14:creationId xmlns:p14="http://schemas.microsoft.com/office/powerpoint/2010/main" val="362775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p:txBody>
          <a:bodyPr/>
          <a:lstStyle/>
          <a:p>
            <a:r>
              <a:rPr lang="en-US" dirty="0" smtClean="0"/>
              <a:t>Our Purpose</a:t>
            </a:r>
          </a:p>
          <a:p>
            <a:r>
              <a:rPr lang="en-US" dirty="0" smtClean="0"/>
              <a:t>Today’s Agenda</a:t>
            </a:r>
            <a:endParaRPr lang="en-US" dirty="0"/>
          </a:p>
        </p:txBody>
      </p:sp>
    </p:spTree>
    <p:extLst>
      <p:ext uri="{BB962C8B-B14F-4D97-AF65-F5344CB8AC3E}">
        <p14:creationId xmlns:p14="http://schemas.microsoft.com/office/powerpoint/2010/main" val="379679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Bodoni MT" panose="02070603080606020203" pitchFamily="18" charset="0"/>
              </a:rPr>
              <a:t>Agenda </a:t>
            </a:r>
            <a:br>
              <a:rPr lang="en-US" dirty="0" smtClean="0">
                <a:latin typeface="Bodoni MT" panose="02070603080606020203" pitchFamily="18" charset="0"/>
              </a:rPr>
            </a:br>
            <a:r>
              <a:rPr lang="en-US" dirty="0" smtClean="0">
                <a:latin typeface="Bodoni MT" panose="02070603080606020203" pitchFamily="18" charset="0"/>
              </a:rPr>
              <a:t>5:30-7:30pm</a:t>
            </a:r>
            <a:endParaRPr lang="en-US" dirty="0">
              <a:latin typeface="Bodoni MT" panose="02070603080606020203" pitchFamily="18" charset="0"/>
            </a:endParaRPr>
          </a:p>
        </p:txBody>
      </p:sp>
      <p:sp>
        <p:nvSpPr>
          <p:cNvPr id="3" name="Content Placeholder 2"/>
          <p:cNvSpPr>
            <a:spLocks noGrp="1"/>
          </p:cNvSpPr>
          <p:nvPr>
            <p:ph idx="1"/>
          </p:nvPr>
        </p:nvSpPr>
        <p:spPr/>
        <p:txBody>
          <a:bodyPr/>
          <a:lstStyle/>
          <a:p>
            <a:pPr lvl="0"/>
            <a:r>
              <a:rPr lang="en-US" b="1" dirty="0" smtClean="0">
                <a:latin typeface="Bodoni MT" panose="02070603080606020203" pitchFamily="18" charset="0"/>
              </a:rPr>
              <a:t>Introductions and expectations</a:t>
            </a:r>
          </a:p>
          <a:p>
            <a:pPr lvl="0"/>
            <a:r>
              <a:rPr lang="en-US" b="1" dirty="0" smtClean="0">
                <a:latin typeface="Bodoni MT" panose="02070603080606020203" pitchFamily="18" charset="0"/>
              </a:rPr>
              <a:t>100</a:t>
            </a:r>
            <a:r>
              <a:rPr lang="en-US" b="1" dirty="0">
                <a:latin typeface="Bodoni MT" panose="02070603080606020203" pitchFamily="18" charset="0"/>
              </a:rPr>
              <a:t>% Vision </a:t>
            </a:r>
            <a:r>
              <a:rPr lang="en-US" b="1" dirty="0" smtClean="0">
                <a:latin typeface="Bodoni MT" panose="02070603080606020203" pitchFamily="18" charset="0"/>
              </a:rPr>
              <a:t>– local resolutions and targets</a:t>
            </a:r>
          </a:p>
          <a:p>
            <a:pPr lvl="0"/>
            <a:r>
              <a:rPr lang="en-US" b="1" strike="sngStrike" dirty="0" smtClean="0">
                <a:latin typeface="Bodoni MT" panose="02070603080606020203" pitchFamily="18" charset="0"/>
              </a:rPr>
              <a:t>Our current energy profile (DVRPC)</a:t>
            </a:r>
            <a:endParaRPr lang="en-US" sz="2800" b="1" strike="sngStrike" dirty="0" smtClean="0">
              <a:latin typeface="Bodoni MT" panose="02070603080606020203" pitchFamily="18" charset="0"/>
            </a:endParaRPr>
          </a:p>
          <a:p>
            <a:pPr lvl="0"/>
            <a:r>
              <a:rPr lang="en-US" b="1" dirty="0" smtClean="0">
                <a:latin typeface="Bodoni MT" panose="02070603080606020203" pitchFamily="18" charset="0"/>
              </a:rPr>
              <a:t>Bright </a:t>
            </a:r>
            <a:r>
              <a:rPr lang="en-US" b="1" dirty="0" smtClean="0">
                <a:latin typeface="Bodoni MT" panose="02070603080606020203" pitchFamily="18" charset="0"/>
              </a:rPr>
              <a:t>spots </a:t>
            </a:r>
            <a:endParaRPr lang="en-US" sz="2800" b="1" dirty="0">
              <a:latin typeface="Bodoni MT" panose="02070603080606020203" pitchFamily="18" charset="0"/>
            </a:endParaRPr>
          </a:p>
          <a:p>
            <a:pPr lvl="0"/>
            <a:r>
              <a:rPr lang="en-US" b="1" dirty="0" smtClean="0">
                <a:latin typeface="Bodoni MT" panose="02070603080606020203" pitchFamily="18" charset="0"/>
              </a:rPr>
              <a:t>Opportunities </a:t>
            </a:r>
            <a:r>
              <a:rPr lang="en-US" b="1" dirty="0">
                <a:latin typeface="Bodoni MT" panose="02070603080606020203" pitchFamily="18" charset="0"/>
              </a:rPr>
              <a:t>and </a:t>
            </a:r>
            <a:r>
              <a:rPr lang="en-US" b="1" dirty="0" smtClean="0">
                <a:latin typeface="Bodoni MT" panose="02070603080606020203" pitchFamily="18" charset="0"/>
              </a:rPr>
              <a:t>options for collaboration</a:t>
            </a:r>
            <a:endParaRPr lang="en-US" b="1" dirty="0" smtClean="0">
              <a:latin typeface="Bodoni MT" panose="02070603080606020203" pitchFamily="18" charset="0"/>
            </a:endParaRPr>
          </a:p>
          <a:p>
            <a:pPr lvl="0"/>
            <a:r>
              <a:rPr lang="en-US" b="1" dirty="0" smtClean="0">
                <a:latin typeface="Bodoni MT" panose="02070603080606020203" pitchFamily="18" charset="0"/>
              </a:rPr>
              <a:t>Next </a:t>
            </a:r>
            <a:r>
              <a:rPr lang="en-US" b="1" dirty="0" smtClean="0">
                <a:latin typeface="Bodoni MT" panose="02070603080606020203" pitchFamily="18" charset="0"/>
              </a:rPr>
              <a:t>Steps</a:t>
            </a:r>
            <a:endParaRPr lang="en-US" b="1" dirty="0">
              <a:latin typeface="Bodoni MT" panose="02070603080606020203" pitchFamily="18" charset="0"/>
            </a:endParaRPr>
          </a:p>
        </p:txBody>
      </p:sp>
    </p:spTree>
    <p:extLst>
      <p:ext uri="{BB962C8B-B14F-4D97-AF65-F5344CB8AC3E}">
        <p14:creationId xmlns:p14="http://schemas.microsoft.com/office/powerpoint/2010/main" val="2312839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Name</a:t>
            </a:r>
            <a:endParaRPr lang="en-US" dirty="0"/>
          </a:p>
        </p:txBody>
      </p:sp>
      <p:sp>
        <p:nvSpPr>
          <p:cNvPr id="3" name="Content Placeholder 2"/>
          <p:cNvSpPr>
            <a:spLocks noGrp="1"/>
          </p:cNvSpPr>
          <p:nvPr>
            <p:ph sz="half" idx="1"/>
          </p:nvPr>
        </p:nvSpPr>
        <p:spPr/>
        <p:txBody>
          <a:bodyPr/>
          <a:lstStyle/>
          <a:p>
            <a:r>
              <a:rPr lang="en-US" dirty="0" smtClean="0"/>
              <a:t>Community and your role</a:t>
            </a:r>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t>What like to get out of this meeting?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3112" y="2984449"/>
            <a:ext cx="3933688" cy="314171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630" y="2728912"/>
            <a:ext cx="2095500" cy="14001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630" y="4262916"/>
            <a:ext cx="3641270" cy="2414737"/>
          </a:xfrm>
          <a:prstGeom prst="rect">
            <a:avLst/>
          </a:prstGeom>
        </p:spPr>
      </p:pic>
    </p:spTree>
    <p:extLst>
      <p:ext uri="{BB962C8B-B14F-4D97-AF65-F5344CB8AC3E}">
        <p14:creationId xmlns:p14="http://schemas.microsoft.com/office/powerpoint/2010/main" val="55481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100% Resolutions</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2357885"/>
            <a:ext cx="4038600" cy="3010592"/>
          </a:xfrm>
        </p:spPr>
      </p:pic>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524067"/>
            <a:ext cx="4038600" cy="2678229"/>
          </a:xfrm>
          <a:prstGeom prst="rect">
            <a:avLst/>
          </a:prstGeom>
        </p:spPr>
      </p:pic>
    </p:spTree>
    <p:extLst>
      <p:ext uri="{BB962C8B-B14F-4D97-AF65-F5344CB8AC3E}">
        <p14:creationId xmlns:p14="http://schemas.microsoft.com/office/powerpoint/2010/main" val="3783627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374425" y="275800"/>
            <a:ext cx="8520600" cy="841800"/>
          </a:xfrm>
          <a:prstGeom prst="rect">
            <a:avLst/>
          </a:prstGeom>
        </p:spPr>
        <p:txBody>
          <a:bodyPr vert="horz" wrap="square" lIns="91425" tIns="91425" rIns="91425" bIns="91425" numCol="1" anchor="ctr" anchorCtr="0" compatLnSpc="1">
            <a:prstTxWarp prst="textNoShape">
              <a:avLst/>
            </a:prstTxWarp>
            <a:noAutofit/>
          </a:bodyPr>
          <a:lstStyle/>
          <a:p>
            <a:r>
              <a:rPr lang="en" sz="3000" dirty="0"/>
              <a:t>Phoenixville &amp; WC Resolutions</a:t>
            </a:r>
          </a:p>
        </p:txBody>
      </p:sp>
      <p:sp>
        <p:nvSpPr>
          <p:cNvPr id="71" name="Shape 71"/>
          <p:cNvSpPr txBox="1"/>
          <p:nvPr/>
        </p:nvSpPr>
        <p:spPr>
          <a:xfrm>
            <a:off x="374425" y="911967"/>
            <a:ext cx="7226100" cy="5946033"/>
          </a:xfrm>
          <a:prstGeom prst="rect">
            <a:avLst/>
          </a:prstGeom>
          <a:noFill/>
          <a:ln>
            <a:noFill/>
          </a:ln>
        </p:spPr>
        <p:txBody>
          <a:bodyPr wrap="square" lIns="91425" tIns="91425" rIns="91425" bIns="91425" anchor="t" anchorCtr="0">
            <a:noAutofit/>
          </a:bodyPr>
          <a:lstStyle/>
          <a:p>
            <a:pPr>
              <a:spcBef>
                <a:spcPts val="0"/>
              </a:spcBef>
            </a:pPr>
            <a:r>
              <a:rPr lang="en" u="sng" dirty="0"/>
              <a:t>Goals</a:t>
            </a:r>
          </a:p>
          <a:p>
            <a:pPr marL="514350" indent="-285750">
              <a:spcBef>
                <a:spcPts val="0"/>
              </a:spcBef>
              <a:buFont typeface="Arial" panose="020B0604020202020204" pitchFamily="34" charset="0"/>
              <a:buChar char="•"/>
            </a:pPr>
            <a:r>
              <a:rPr lang="en" dirty="0"/>
              <a:t>100% Renewable Electricity by 2035</a:t>
            </a:r>
          </a:p>
          <a:p>
            <a:pPr marL="514350" indent="-285750">
              <a:spcBef>
                <a:spcPts val="0"/>
              </a:spcBef>
              <a:buFont typeface="Arial" panose="020B0604020202020204" pitchFamily="34" charset="0"/>
              <a:buChar char="•"/>
            </a:pPr>
            <a:r>
              <a:rPr lang="en" dirty="0"/>
              <a:t>100% Renewable Heat and Transportation by 2050</a:t>
            </a:r>
            <a:br>
              <a:rPr lang="en" dirty="0"/>
            </a:br>
            <a:r>
              <a:rPr lang="en" dirty="0"/>
              <a:t>	</a:t>
            </a:r>
          </a:p>
          <a:p>
            <a:pPr>
              <a:spcBef>
                <a:spcPts val="0"/>
              </a:spcBef>
            </a:pPr>
            <a:r>
              <a:rPr lang="en" u="sng" dirty="0"/>
              <a:t>Creating a Plan</a:t>
            </a:r>
          </a:p>
          <a:p>
            <a:pPr marL="514350" indent="-285750">
              <a:spcBef>
                <a:spcPts val="0"/>
              </a:spcBef>
              <a:buFont typeface="Arial" panose="020B0604020202020204" pitchFamily="34" charset="0"/>
              <a:buChar char="•"/>
            </a:pPr>
            <a:r>
              <a:rPr lang="en" dirty="0"/>
              <a:t>(P) direct staff to create milestones &amp; strategy in 2018</a:t>
            </a:r>
          </a:p>
          <a:p>
            <a:pPr marL="514350" indent="-285750">
              <a:spcBef>
                <a:spcPts val="0"/>
              </a:spcBef>
              <a:buFont typeface="Arial" panose="020B0604020202020204" pitchFamily="34" charset="0"/>
              <a:buChar char="•"/>
            </a:pPr>
            <a:r>
              <a:rPr lang="en" dirty="0"/>
              <a:t>(WC) commission a committee or contractor to draft an energy transition plan by Apr 2019</a:t>
            </a:r>
          </a:p>
          <a:p>
            <a:pPr marL="514350" indent="-285750">
              <a:spcBef>
                <a:spcPts val="0"/>
              </a:spcBef>
              <a:buFont typeface="Arial" panose="020B0604020202020204" pitchFamily="34" charset="0"/>
              <a:buChar char="•"/>
            </a:pPr>
            <a:r>
              <a:rPr lang="en" dirty="0"/>
              <a:t>Annual progress reports (bi-annual for WC)</a:t>
            </a:r>
          </a:p>
          <a:p>
            <a:pPr marL="514350" indent="-285750">
              <a:spcBef>
                <a:spcPts val="0"/>
              </a:spcBef>
              <a:buFont typeface="Arial" panose="020B0604020202020204" pitchFamily="34" charset="0"/>
              <a:buChar char="•"/>
            </a:pPr>
            <a:r>
              <a:rPr lang="en" dirty="0"/>
              <a:t>(WC) quarterly reports on progress of energy plan</a:t>
            </a:r>
          </a:p>
          <a:p>
            <a:pPr>
              <a:spcBef>
                <a:spcPts val="0"/>
              </a:spcBef>
            </a:pPr>
            <a:endParaRPr dirty="0"/>
          </a:p>
          <a:p>
            <a:pPr>
              <a:spcBef>
                <a:spcPts val="0"/>
              </a:spcBef>
            </a:pPr>
            <a:r>
              <a:rPr lang="en" u="sng" dirty="0"/>
              <a:t>Renewable Energy Defined</a:t>
            </a:r>
          </a:p>
          <a:p>
            <a:pPr marL="514350" indent="-285750">
              <a:spcBef>
                <a:spcPts val="0"/>
              </a:spcBef>
              <a:buFont typeface="Arial" panose="020B0604020202020204" pitchFamily="34" charset="0"/>
              <a:buChar char="•"/>
            </a:pPr>
            <a:r>
              <a:rPr lang="en" dirty="0"/>
              <a:t>carbon-free and pollution-free energy generated sustainably from renewable sources such as wind, solar, small hydro, tidal, geothermal, and fuel cells (WC)</a:t>
            </a:r>
          </a:p>
          <a:p>
            <a:pPr marL="514350" indent="-285750">
              <a:spcBef>
                <a:spcPts val="0"/>
              </a:spcBef>
              <a:buFont typeface="Arial" panose="020B0604020202020204" pitchFamily="34" charset="0"/>
              <a:buChar char="•"/>
            </a:pPr>
            <a:r>
              <a:rPr lang="en" dirty="0"/>
              <a:t>Prioritize locally generated renewable energy</a:t>
            </a:r>
          </a:p>
          <a:p>
            <a:pPr>
              <a:spcBef>
                <a:spcPts val="0"/>
              </a:spcBef>
            </a:pPr>
            <a:endParaRPr dirty="0"/>
          </a:p>
          <a:p>
            <a:pPr>
              <a:spcBef>
                <a:spcPts val="0"/>
              </a:spcBef>
            </a:pPr>
            <a:r>
              <a:rPr lang="en" u="sng" dirty="0"/>
              <a:t>Engaging with Stakeholders</a:t>
            </a:r>
          </a:p>
          <a:p>
            <a:pPr marL="514350" indent="-285750">
              <a:spcBef>
                <a:spcPts val="0"/>
              </a:spcBef>
              <a:buFont typeface="Arial" panose="020B0604020202020204" pitchFamily="34" charset="0"/>
              <a:buChar char="•"/>
            </a:pPr>
            <a:r>
              <a:rPr lang="en" dirty="0"/>
              <a:t>(WC) all borough stakeholders will have a chance to participate in the planning and implementation of this energy transition</a:t>
            </a:r>
          </a:p>
        </p:txBody>
      </p:sp>
    </p:spTree>
    <p:extLst>
      <p:ext uri="{BB962C8B-B14F-4D97-AF65-F5344CB8AC3E}">
        <p14:creationId xmlns:p14="http://schemas.microsoft.com/office/powerpoint/2010/main" val="970973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311700" y="-3017"/>
            <a:ext cx="8520600" cy="841800"/>
          </a:xfrm>
          <a:prstGeom prst="rect">
            <a:avLst/>
          </a:prstGeom>
        </p:spPr>
        <p:txBody>
          <a:bodyPr vert="horz" wrap="square" lIns="91425" tIns="91425" rIns="91425" bIns="91425" numCol="1" anchor="ctr" anchorCtr="0" compatLnSpc="1">
            <a:prstTxWarp prst="textNoShape">
              <a:avLst/>
            </a:prstTxWarp>
            <a:noAutofit/>
          </a:bodyPr>
          <a:lstStyle/>
          <a:p>
            <a:r>
              <a:rPr lang="en" sz="2400" b="1" dirty="0"/>
              <a:t>Components of a Good RF100 Resolution</a:t>
            </a:r>
          </a:p>
        </p:txBody>
      </p:sp>
      <p:sp>
        <p:nvSpPr>
          <p:cNvPr id="77" name="Shape 77"/>
          <p:cNvSpPr txBox="1"/>
          <p:nvPr/>
        </p:nvSpPr>
        <p:spPr>
          <a:xfrm>
            <a:off x="639875" y="671316"/>
            <a:ext cx="7087800" cy="826800"/>
          </a:xfrm>
          <a:prstGeom prst="rect">
            <a:avLst/>
          </a:prstGeom>
          <a:noFill/>
          <a:ln>
            <a:noFill/>
          </a:ln>
        </p:spPr>
        <p:txBody>
          <a:bodyPr wrap="square" lIns="91425" tIns="91425" rIns="91425" bIns="91425" anchor="t" anchorCtr="0">
            <a:noAutofit/>
          </a:bodyPr>
          <a:lstStyle/>
          <a:p>
            <a:pPr>
              <a:spcBef>
                <a:spcPts val="0"/>
              </a:spcBef>
            </a:pPr>
            <a:r>
              <a:rPr lang="en" b="1" u="sng" dirty="0"/>
              <a:t>Must</a:t>
            </a:r>
          </a:p>
          <a:p>
            <a:pPr marL="457200" indent="-228600">
              <a:spcBef>
                <a:spcPts val="0"/>
              </a:spcBef>
              <a:buAutoNum type="arabicPeriod"/>
            </a:pPr>
            <a:r>
              <a:rPr lang="en" dirty="0"/>
              <a:t>A full transition of at least the electricity sector to clean, renewable energy;</a:t>
            </a:r>
          </a:p>
          <a:p>
            <a:pPr marL="457200" indent="-228600">
              <a:spcBef>
                <a:spcPts val="0"/>
              </a:spcBef>
              <a:buAutoNum type="arabicPeriod"/>
            </a:pPr>
            <a:r>
              <a:rPr lang="en" dirty="0"/>
              <a:t>By 2035:​ A target year for when this commitment will be achieved no later than 2035 for electricity and 2050 for all energy sectors;</a:t>
            </a:r>
          </a:p>
          <a:p>
            <a:pPr marL="457200" indent="-228600">
              <a:spcBef>
                <a:spcPts val="0"/>
              </a:spcBef>
              <a:buAutoNum type="arabicPeriod"/>
            </a:pPr>
            <a:r>
              <a:rPr lang="en" dirty="0"/>
              <a:t>Equity, Affordability, and Access:​ A commitment to access for all members of the community </a:t>
            </a:r>
          </a:p>
          <a:p>
            <a:pPr marL="457200" indent="-228600">
              <a:spcBef>
                <a:spcPts val="0"/>
              </a:spcBef>
              <a:buAutoNum type="arabicPeriod"/>
            </a:pPr>
            <a:r>
              <a:rPr lang="en" dirty="0"/>
              <a:t>Clean and Renewable Resources Only;</a:t>
            </a:r>
          </a:p>
          <a:p>
            <a:pPr marL="457200" indent="-228600">
              <a:spcBef>
                <a:spcPts val="0"/>
              </a:spcBef>
              <a:buAutoNum type="arabicPeriod"/>
            </a:pPr>
            <a:r>
              <a:rPr lang="en" dirty="0"/>
              <a:t>Transparent and Inclusive Process: for planning and implementation, ensuring that all members of the community have an opportunity to participate, especially ensuring those who negatively impacted by current energy systems </a:t>
            </a:r>
          </a:p>
          <a:p>
            <a:pPr>
              <a:spcBef>
                <a:spcPts val="0"/>
              </a:spcBef>
            </a:pPr>
            <a:endParaRPr dirty="0"/>
          </a:p>
          <a:p>
            <a:pPr>
              <a:spcBef>
                <a:spcPts val="0"/>
              </a:spcBef>
            </a:pPr>
            <a:r>
              <a:rPr lang="en" b="1" u="sng" dirty="0"/>
              <a:t>Suggest</a:t>
            </a:r>
          </a:p>
          <a:p>
            <a:pPr marL="457200" indent="-228600">
              <a:spcBef>
                <a:spcPts val="0"/>
              </a:spcBef>
              <a:buAutoNum type="arabicPeriod"/>
            </a:pPr>
            <a:r>
              <a:rPr lang="en" dirty="0"/>
              <a:t>All Energy Sectors;</a:t>
            </a:r>
          </a:p>
          <a:p>
            <a:pPr marL="457200" indent="-228600">
              <a:spcBef>
                <a:spcPts val="0"/>
              </a:spcBef>
              <a:buAutoNum type="arabicPeriod"/>
            </a:pPr>
            <a:r>
              <a:rPr lang="en" dirty="0"/>
              <a:t>Goal for Local Generation;</a:t>
            </a:r>
          </a:p>
          <a:p>
            <a:pPr marL="457200" indent="-228600">
              <a:spcBef>
                <a:spcPts val="0"/>
              </a:spcBef>
              <a:buAutoNum type="arabicPeriod"/>
            </a:pPr>
            <a:r>
              <a:rPr lang="en" dirty="0"/>
              <a:t>Timeline:​ A detailed timeline for planning and/or implementation;</a:t>
            </a:r>
          </a:p>
          <a:p>
            <a:pPr marL="457200" indent="-228600">
              <a:spcBef>
                <a:spcPts val="0"/>
              </a:spcBef>
              <a:buClr>
                <a:srgbClr val="990000"/>
              </a:buClr>
              <a:buAutoNum type="arabicPeriod"/>
            </a:pPr>
            <a:r>
              <a:rPr lang="en" dirty="0">
                <a:solidFill>
                  <a:srgbClr val="990000"/>
                </a:solidFill>
              </a:rPr>
              <a:t>Commitment to Collaboration:​ work with surrounding communities in achieving aligned clean energy and equity goals;</a:t>
            </a:r>
          </a:p>
          <a:p>
            <a:pPr marL="457200" indent="-228600">
              <a:spcBef>
                <a:spcPts val="0"/>
              </a:spcBef>
              <a:buAutoNum type="arabicPeriod"/>
            </a:pPr>
            <a:r>
              <a:rPr lang="en" dirty="0"/>
              <a:t>Commitment to Advocate:​ for policies or regulations at the state, regional and/or federal level that aid the city in their transition</a:t>
            </a:r>
          </a:p>
        </p:txBody>
      </p:sp>
      <p:sp>
        <p:nvSpPr>
          <p:cNvPr id="78" name="Shape 78"/>
          <p:cNvSpPr txBox="1"/>
          <p:nvPr/>
        </p:nvSpPr>
        <p:spPr>
          <a:xfrm>
            <a:off x="7365134" y="622116"/>
            <a:ext cx="1636500" cy="462600"/>
          </a:xfrm>
          <a:prstGeom prst="rect">
            <a:avLst/>
          </a:prstGeom>
          <a:noFill/>
          <a:ln>
            <a:noFill/>
          </a:ln>
        </p:spPr>
        <p:txBody>
          <a:bodyPr wrap="square" lIns="91425" tIns="91425" rIns="91425" bIns="91425" anchor="t" anchorCtr="0">
            <a:noAutofit/>
          </a:bodyPr>
          <a:lstStyle/>
          <a:p>
            <a:pPr>
              <a:spcBef>
                <a:spcPts val="0"/>
              </a:spcBef>
            </a:pPr>
            <a:r>
              <a:rPr lang="en" u="sng" dirty="0">
                <a:solidFill>
                  <a:schemeClr val="hlink"/>
                </a:solidFill>
                <a:hlinkClick r:id="rId3"/>
              </a:rPr>
              <a:t>Guideline Doc</a:t>
            </a:r>
          </a:p>
        </p:txBody>
      </p:sp>
    </p:spTree>
    <p:extLst>
      <p:ext uri="{BB962C8B-B14F-4D97-AF65-F5344CB8AC3E}">
        <p14:creationId xmlns:p14="http://schemas.microsoft.com/office/powerpoint/2010/main" val="2558634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a:hlinkClick r:id="rId3"/>
          </p:cNvPr>
          <p:cNvPicPr preferRelativeResize="0"/>
          <p:nvPr/>
        </p:nvPicPr>
        <p:blipFill>
          <a:blip r:embed="rId4">
            <a:alphaModFix/>
          </a:blip>
          <a:stretch>
            <a:fillRect/>
          </a:stretch>
        </p:blipFill>
        <p:spPr>
          <a:xfrm>
            <a:off x="457201" y="1362350"/>
            <a:ext cx="8356603" cy="4567850"/>
          </a:xfrm>
          <a:prstGeom prst="rect">
            <a:avLst/>
          </a:prstGeom>
          <a:noFill/>
          <a:ln>
            <a:noFill/>
          </a:ln>
        </p:spPr>
      </p:pic>
      <p:sp>
        <p:nvSpPr>
          <p:cNvPr id="55" name="Shape 55"/>
          <p:cNvSpPr txBox="1"/>
          <p:nvPr/>
        </p:nvSpPr>
        <p:spPr>
          <a:xfrm>
            <a:off x="1597975" y="940675"/>
            <a:ext cx="6616500" cy="358500"/>
          </a:xfrm>
          <a:prstGeom prst="rect">
            <a:avLst/>
          </a:prstGeom>
          <a:noFill/>
          <a:ln>
            <a:noFill/>
          </a:ln>
        </p:spPr>
        <p:txBody>
          <a:bodyPr wrap="square" lIns="91425" tIns="91425" rIns="91425" bIns="91425" anchor="t" anchorCtr="0">
            <a:noAutofit/>
          </a:bodyPr>
          <a:lstStyle/>
          <a:p>
            <a:pPr>
              <a:spcBef>
                <a:spcPts val="0"/>
              </a:spcBef>
            </a:pPr>
            <a:r>
              <a:rPr lang="en" b="1"/>
              <a:t>100% Renewable Electricity Cities: </a:t>
            </a:r>
            <a:r>
              <a:rPr lang="en" sz="1200" b="1"/>
              <a:t>45 Commitments, 5 Have Achieved</a:t>
            </a:r>
          </a:p>
        </p:txBody>
      </p:sp>
      <p:pic>
        <p:nvPicPr>
          <p:cNvPr id="56" name="Shape 56"/>
          <p:cNvPicPr preferRelativeResize="0"/>
          <p:nvPr/>
        </p:nvPicPr>
        <p:blipFill>
          <a:blip r:embed="rId5">
            <a:alphaModFix/>
          </a:blip>
          <a:stretch>
            <a:fillRect/>
          </a:stretch>
        </p:blipFill>
        <p:spPr>
          <a:xfrm>
            <a:off x="457200" y="4442925"/>
            <a:ext cx="920300" cy="718700"/>
          </a:xfrm>
          <a:prstGeom prst="rect">
            <a:avLst/>
          </a:prstGeom>
          <a:noFill/>
          <a:ln>
            <a:noFill/>
          </a:ln>
        </p:spPr>
      </p:pic>
      <p:pic>
        <p:nvPicPr>
          <p:cNvPr id="57" name="Shape 57"/>
          <p:cNvPicPr preferRelativeResize="0"/>
          <p:nvPr/>
        </p:nvPicPr>
        <p:blipFill>
          <a:blip r:embed="rId6">
            <a:alphaModFix/>
          </a:blip>
          <a:stretch>
            <a:fillRect/>
          </a:stretch>
        </p:blipFill>
        <p:spPr>
          <a:xfrm>
            <a:off x="457200" y="5399946"/>
            <a:ext cx="5318926" cy="600800"/>
          </a:xfrm>
          <a:prstGeom prst="rect">
            <a:avLst/>
          </a:prstGeom>
          <a:noFill/>
          <a:ln>
            <a:noFill/>
          </a:ln>
        </p:spPr>
      </p:pic>
      <p:pic>
        <p:nvPicPr>
          <p:cNvPr id="58" name="Shape 58"/>
          <p:cNvPicPr preferRelativeResize="0"/>
          <p:nvPr/>
        </p:nvPicPr>
        <p:blipFill>
          <a:blip r:embed="rId7">
            <a:alphaModFix/>
          </a:blip>
          <a:stretch>
            <a:fillRect/>
          </a:stretch>
        </p:blipFill>
        <p:spPr>
          <a:xfrm>
            <a:off x="55949" y="940673"/>
            <a:ext cx="675515" cy="718700"/>
          </a:xfrm>
          <a:prstGeom prst="rect">
            <a:avLst/>
          </a:prstGeom>
          <a:noFill/>
          <a:ln>
            <a:noFill/>
          </a:ln>
        </p:spPr>
      </p:pic>
    </p:spTree>
    <p:extLst>
      <p:ext uri="{BB962C8B-B14F-4D97-AF65-F5344CB8AC3E}">
        <p14:creationId xmlns:p14="http://schemas.microsoft.com/office/powerpoint/2010/main" val="1789667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p:nvPr/>
        </p:nvSpPr>
        <p:spPr>
          <a:xfrm>
            <a:off x="201725" y="150450"/>
            <a:ext cx="7261500" cy="847200"/>
          </a:xfrm>
          <a:prstGeom prst="rect">
            <a:avLst/>
          </a:prstGeom>
          <a:noFill/>
          <a:ln>
            <a:noFill/>
          </a:ln>
        </p:spPr>
        <p:txBody>
          <a:bodyPr wrap="square" lIns="91425" tIns="91425" rIns="91425" bIns="91425" anchor="t" anchorCtr="0">
            <a:noAutofit/>
          </a:bodyPr>
          <a:lstStyle/>
          <a:p>
            <a:pPr>
              <a:spcBef>
                <a:spcPts val="0"/>
              </a:spcBef>
              <a:spcAft>
                <a:spcPts val="0"/>
              </a:spcAft>
              <a:buClr>
                <a:schemeClr val="dk1"/>
              </a:buClr>
              <a:buSzPct val="73333"/>
            </a:pPr>
            <a:r>
              <a:rPr lang="en" sz="1600" b="1" dirty="0">
                <a:solidFill>
                  <a:srgbClr val="494949"/>
                </a:solidFill>
                <a:highlight>
                  <a:srgbClr val="FFFFFF"/>
                </a:highlight>
              </a:rPr>
              <a:t>Achieved: 100% Renewable Energy</a:t>
            </a:r>
          </a:p>
          <a:p>
            <a:pPr marL="457200" indent="-295275">
              <a:spcBef>
                <a:spcPts val="0"/>
              </a:spcBef>
              <a:spcAft>
                <a:spcPts val="0"/>
              </a:spcAft>
              <a:buClr>
                <a:srgbClr val="383838"/>
              </a:buClr>
              <a:buSzPct val="95454"/>
              <a:buAutoNum type="arabicPeriod"/>
            </a:pPr>
            <a:r>
              <a:rPr lang="en" sz="1600" b="1" dirty="0">
                <a:solidFill>
                  <a:srgbClr val="383838"/>
                </a:solidFill>
                <a:highlight>
                  <a:srgbClr val="FFFFFF"/>
                </a:highlight>
              </a:rPr>
              <a:t>Aspen, CO</a:t>
            </a:r>
            <a:r>
              <a:rPr lang="en" sz="1600" dirty="0">
                <a:solidFill>
                  <a:srgbClr val="383838"/>
                </a:solidFill>
                <a:highlight>
                  <a:srgbClr val="FFFFFF"/>
                </a:highlight>
              </a:rPr>
              <a:t> - a mix of 50% wind, 45% hydropower, 5% from solar and landfill gas. </a:t>
            </a:r>
            <a:r>
              <a:rPr lang="en-US" sz="1600" u="sng" dirty="0" smtClean="0">
                <a:solidFill>
                  <a:schemeClr val="hlink"/>
                </a:solidFill>
                <a:highlight>
                  <a:srgbClr val="FFFFFF"/>
                </a:highlight>
                <a:hlinkClick r:id="rId3"/>
              </a:rPr>
              <a:t>M</a:t>
            </a:r>
            <a:r>
              <a:rPr lang="en" sz="1600" u="sng" dirty="0" smtClean="0">
                <a:solidFill>
                  <a:schemeClr val="hlink"/>
                </a:solidFill>
                <a:highlight>
                  <a:srgbClr val="FFFFFF"/>
                </a:highlight>
                <a:hlinkClick r:id="rId3"/>
              </a:rPr>
              <a:t>ore</a:t>
            </a:r>
            <a:endParaRPr lang="en" sz="1600" u="sng" dirty="0" smtClean="0">
              <a:solidFill>
                <a:schemeClr val="hlink"/>
              </a:solidFill>
              <a:highlight>
                <a:srgbClr val="FFFFFF"/>
              </a:highlight>
            </a:endParaRPr>
          </a:p>
          <a:p>
            <a:pPr marL="457200" indent="-295275">
              <a:spcBef>
                <a:spcPts val="0"/>
              </a:spcBef>
              <a:spcAft>
                <a:spcPts val="0"/>
              </a:spcAft>
              <a:buClr>
                <a:srgbClr val="383838"/>
              </a:buClr>
              <a:buSzPct val="95454"/>
              <a:buAutoNum type="arabicPeriod"/>
            </a:pPr>
            <a:r>
              <a:rPr lang="en" sz="1600" b="1" dirty="0" smtClean="0">
                <a:solidFill>
                  <a:srgbClr val="383838"/>
                </a:solidFill>
                <a:highlight>
                  <a:srgbClr val="FFFFFF"/>
                </a:highlight>
              </a:rPr>
              <a:t>Burlington</a:t>
            </a:r>
            <a:r>
              <a:rPr lang="en" sz="1600" b="1" dirty="0">
                <a:solidFill>
                  <a:srgbClr val="383838"/>
                </a:solidFill>
                <a:highlight>
                  <a:srgbClr val="FFFFFF"/>
                </a:highlight>
              </a:rPr>
              <a:t>, VT</a:t>
            </a:r>
            <a:r>
              <a:rPr lang="en" sz="1600" dirty="0">
                <a:solidFill>
                  <a:srgbClr val="383838"/>
                </a:solidFill>
                <a:highlight>
                  <a:srgbClr val="FFFFFF"/>
                </a:highlight>
              </a:rPr>
              <a:t> - utility scale wood pellet burning steam generators. </a:t>
            </a:r>
            <a:r>
              <a:rPr lang="en" sz="1600" u="sng" dirty="0">
                <a:solidFill>
                  <a:schemeClr val="hlink"/>
                </a:solidFill>
                <a:highlight>
                  <a:srgbClr val="FFFFFF"/>
                </a:highlight>
                <a:hlinkClick r:id="rId4"/>
              </a:rPr>
              <a:t>more</a:t>
            </a:r>
          </a:p>
          <a:p>
            <a:pPr marL="457200" indent="-295275">
              <a:spcBef>
                <a:spcPts val="0"/>
              </a:spcBef>
              <a:spcAft>
                <a:spcPts val="0"/>
              </a:spcAft>
              <a:buClr>
                <a:srgbClr val="383838"/>
              </a:buClr>
              <a:buSzPct val="95454"/>
              <a:buAutoNum type="arabicPeriod"/>
            </a:pPr>
            <a:r>
              <a:rPr lang="en" sz="1600" b="1" dirty="0">
                <a:solidFill>
                  <a:srgbClr val="383838"/>
                </a:solidFill>
                <a:highlight>
                  <a:srgbClr val="FFFFFF"/>
                </a:highlight>
              </a:rPr>
              <a:t>Greensburg, KS</a:t>
            </a:r>
            <a:r>
              <a:rPr lang="en" sz="1600" dirty="0">
                <a:solidFill>
                  <a:srgbClr val="383838"/>
                </a:solidFill>
                <a:highlight>
                  <a:srgbClr val="FFFFFF"/>
                </a:highlight>
              </a:rPr>
              <a:t> - most LEED buildings per capita in US. 100% local wind. Rebuilt from devastation of tornado. </a:t>
            </a:r>
            <a:r>
              <a:rPr lang="en" sz="1600" u="sng" dirty="0">
                <a:solidFill>
                  <a:schemeClr val="hlink"/>
                </a:solidFill>
                <a:highlight>
                  <a:srgbClr val="FFFFFF"/>
                </a:highlight>
                <a:hlinkClick r:id="rId5"/>
              </a:rPr>
              <a:t>more</a:t>
            </a:r>
          </a:p>
          <a:p>
            <a:pPr marL="457200" indent="-295275">
              <a:spcBef>
                <a:spcPts val="0"/>
              </a:spcBef>
              <a:spcAft>
                <a:spcPts val="0"/>
              </a:spcAft>
              <a:buClr>
                <a:srgbClr val="383838"/>
              </a:buClr>
              <a:buSzPct val="95454"/>
              <a:buAutoNum type="arabicPeriod"/>
            </a:pPr>
            <a:r>
              <a:rPr lang="en" sz="1600" b="1" dirty="0">
                <a:solidFill>
                  <a:srgbClr val="383838"/>
                </a:solidFill>
                <a:highlight>
                  <a:srgbClr val="FFFFFF"/>
                </a:highlight>
              </a:rPr>
              <a:t>Kodiak Island, AK</a:t>
            </a:r>
            <a:r>
              <a:rPr lang="en" sz="1600" dirty="0">
                <a:solidFill>
                  <a:srgbClr val="383838"/>
                </a:solidFill>
                <a:highlight>
                  <a:srgbClr val="FFFFFF"/>
                </a:highlight>
              </a:rPr>
              <a:t> - combination of wind and hydro-electric. </a:t>
            </a:r>
            <a:r>
              <a:rPr lang="en" sz="1600" dirty="0">
                <a:solidFill>
                  <a:srgbClr val="383838"/>
                </a:solidFill>
                <a:highlight>
                  <a:srgbClr val="F4F4F4"/>
                </a:highlight>
              </a:rPr>
              <a:t>saved the local residents $22 million compared to diesel costs. </a:t>
            </a:r>
            <a:r>
              <a:rPr lang="en-US" sz="1600" u="sng" dirty="0" smtClean="0">
                <a:solidFill>
                  <a:schemeClr val="hlink"/>
                </a:solidFill>
                <a:highlight>
                  <a:srgbClr val="F4F4F4"/>
                </a:highlight>
                <a:hlinkClick r:id="rId6"/>
              </a:rPr>
              <a:t>M</a:t>
            </a:r>
            <a:r>
              <a:rPr lang="en" sz="1600" u="sng" dirty="0" smtClean="0">
                <a:solidFill>
                  <a:schemeClr val="hlink"/>
                </a:solidFill>
                <a:highlight>
                  <a:srgbClr val="F4F4F4"/>
                </a:highlight>
                <a:hlinkClick r:id="rId6"/>
              </a:rPr>
              <a:t>ore</a:t>
            </a:r>
            <a:endParaRPr lang="en" sz="1600" u="sng" dirty="0">
              <a:solidFill>
                <a:schemeClr val="hlink"/>
              </a:solidFill>
              <a:highlight>
                <a:srgbClr val="F4F4F4"/>
              </a:highlight>
            </a:endParaRPr>
          </a:p>
          <a:p>
            <a:pPr marL="457200" indent="-295275">
              <a:spcBef>
                <a:spcPts val="0"/>
              </a:spcBef>
              <a:spcAft>
                <a:spcPts val="0"/>
              </a:spcAft>
              <a:buClr>
                <a:srgbClr val="383838"/>
              </a:buClr>
              <a:buSzPct val="95454"/>
              <a:buAutoNum type="arabicPeriod"/>
            </a:pPr>
            <a:r>
              <a:rPr lang="en" sz="1600" b="1" dirty="0" smtClean="0">
                <a:solidFill>
                  <a:srgbClr val="383838"/>
                </a:solidFill>
                <a:highlight>
                  <a:srgbClr val="FFFFFF"/>
                </a:highlight>
              </a:rPr>
              <a:t>Rock </a:t>
            </a:r>
            <a:r>
              <a:rPr lang="en" sz="1600" b="1" dirty="0">
                <a:solidFill>
                  <a:srgbClr val="383838"/>
                </a:solidFill>
                <a:highlight>
                  <a:srgbClr val="FFFFFF"/>
                </a:highlight>
              </a:rPr>
              <a:t>Port, MO</a:t>
            </a:r>
            <a:r>
              <a:rPr lang="en" sz="1600" dirty="0">
                <a:solidFill>
                  <a:srgbClr val="383838"/>
                </a:solidFill>
                <a:highlight>
                  <a:srgbClr val="FFFFFF"/>
                </a:highlight>
              </a:rPr>
              <a:t> - 2008 - first city in US to produce more electricity than they use from local wind turbines. Excess is sold to MO utility. </a:t>
            </a:r>
            <a:r>
              <a:rPr lang="en" sz="1600" u="sng" dirty="0">
                <a:solidFill>
                  <a:srgbClr val="009EE0"/>
                </a:solidFill>
                <a:highlight>
                  <a:srgbClr val="FFFFFF"/>
                </a:highlight>
                <a:hlinkClick r:id="rId7"/>
              </a:rPr>
              <a:t>More</a:t>
            </a:r>
          </a:p>
          <a:p>
            <a:pPr>
              <a:spcBef>
                <a:spcPts val="0"/>
              </a:spcBef>
              <a:spcAft>
                <a:spcPts val="0"/>
              </a:spcAft>
            </a:pPr>
            <a:endParaRPr sz="1600" dirty="0"/>
          </a:p>
        </p:txBody>
      </p:sp>
      <p:sp>
        <p:nvSpPr>
          <p:cNvPr id="64" name="Shape 64"/>
          <p:cNvSpPr txBox="1"/>
          <p:nvPr/>
        </p:nvSpPr>
        <p:spPr>
          <a:xfrm>
            <a:off x="201725" y="2799675"/>
            <a:ext cx="7261500" cy="480600"/>
          </a:xfrm>
          <a:prstGeom prst="rect">
            <a:avLst/>
          </a:prstGeom>
          <a:noFill/>
          <a:ln>
            <a:noFill/>
          </a:ln>
        </p:spPr>
        <p:txBody>
          <a:bodyPr wrap="square" lIns="91425" tIns="91425" rIns="91425" bIns="91425" anchor="t" anchorCtr="0">
            <a:noAutofit/>
          </a:bodyPr>
          <a:lstStyle/>
          <a:p>
            <a:pPr>
              <a:lnSpc>
                <a:spcPct val="120000"/>
              </a:lnSpc>
              <a:spcBef>
                <a:spcPts val="0"/>
              </a:spcBef>
              <a:spcAft>
                <a:spcPts val="900"/>
              </a:spcAft>
            </a:pPr>
            <a:r>
              <a:rPr lang="en" sz="2000" b="1" dirty="0">
                <a:solidFill>
                  <a:srgbClr val="494949"/>
                </a:solidFill>
                <a:highlight>
                  <a:srgbClr val="FFFFFF"/>
                </a:highlight>
              </a:rPr>
              <a:t>Committed: 45 cities have passed resolutions</a:t>
            </a:r>
            <a:br>
              <a:rPr lang="en" sz="2000" b="1" dirty="0">
                <a:solidFill>
                  <a:srgbClr val="494949"/>
                </a:solidFill>
                <a:highlight>
                  <a:srgbClr val="FFFFFF"/>
                </a:highlight>
              </a:rPr>
            </a:br>
            <a:r>
              <a:rPr lang="en" sz="1600" b="1" dirty="0">
                <a:solidFill>
                  <a:srgbClr val="494949"/>
                </a:solidFill>
                <a:highlight>
                  <a:srgbClr val="FFFFFF"/>
                </a:highlight>
              </a:rPr>
              <a:t>  </a:t>
            </a:r>
            <a:r>
              <a:rPr lang="en" sz="1600" dirty="0">
                <a:solidFill>
                  <a:srgbClr val="494949"/>
                </a:solidFill>
                <a:highlight>
                  <a:srgbClr val="FFFFFF"/>
                </a:highlight>
              </a:rPr>
              <a:t>44. Phoenixville, PA</a:t>
            </a:r>
            <a:br>
              <a:rPr lang="en" sz="1600" dirty="0">
                <a:solidFill>
                  <a:srgbClr val="494949"/>
                </a:solidFill>
                <a:highlight>
                  <a:srgbClr val="FFFFFF"/>
                </a:highlight>
              </a:rPr>
            </a:br>
            <a:r>
              <a:rPr lang="en" sz="1600" dirty="0">
                <a:solidFill>
                  <a:srgbClr val="494949"/>
                </a:solidFill>
                <a:highlight>
                  <a:srgbClr val="FFFFFF"/>
                </a:highlight>
              </a:rPr>
              <a:t>   45. West Chester, PA</a:t>
            </a:r>
          </a:p>
          <a:p>
            <a:pPr>
              <a:spcBef>
                <a:spcPts val="0"/>
              </a:spcBef>
            </a:pPr>
            <a:endParaRPr dirty="0"/>
          </a:p>
        </p:txBody>
      </p:sp>
      <p:sp>
        <p:nvSpPr>
          <p:cNvPr id="65" name="Shape 65"/>
          <p:cNvSpPr txBox="1"/>
          <p:nvPr/>
        </p:nvSpPr>
        <p:spPr>
          <a:xfrm>
            <a:off x="201725" y="3972800"/>
            <a:ext cx="7261500" cy="847200"/>
          </a:xfrm>
          <a:prstGeom prst="rect">
            <a:avLst/>
          </a:prstGeom>
          <a:noFill/>
          <a:ln>
            <a:noFill/>
          </a:ln>
        </p:spPr>
        <p:txBody>
          <a:bodyPr wrap="square" lIns="91425" tIns="91425" rIns="91425" bIns="91425" anchor="t" anchorCtr="0">
            <a:noAutofit/>
          </a:bodyPr>
          <a:lstStyle/>
          <a:p>
            <a:pPr>
              <a:spcBef>
                <a:spcPts val="0"/>
              </a:spcBef>
              <a:spcAft>
                <a:spcPts val="0"/>
              </a:spcAft>
            </a:pPr>
            <a:r>
              <a:rPr lang="en" sz="1600" b="1" dirty="0">
                <a:solidFill>
                  <a:srgbClr val="494949"/>
                </a:solidFill>
                <a:highlight>
                  <a:srgbClr val="FFFFFF"/>
                </a:highlight>
              </a:rPr>
              <a:t>In the Works: Hundreds have organized initiatives to make a commitment</a:t>
            </a:r>
          </a:p>
          <a:p>
            <a:pPr marL="457200" indent="-295275">
              <a:spcBef>
                <a:spcPts val="0"/>
              </a:spcBef>
              <a:spcAft>
                <a:spcPts val="0"/>
              </a:spcAft>
              <a:buClr>
                <a:srgbClr val="383838"/>
              </a:buClr>
              <a:buSzPct val="95454"/>
              <a:buFont typeface="Arial" panose="020B0604020202020204" pitchFamily="34" charset="0"/>
              <a:buChar char="•"/>
            </a:pPr>
            <a:r>
              <a:rPr lang="en" sz="1600" b="1" dirty="0">
                <a:solidFill>
                  <a:srgbClr val="383838"/>
                </a:solidFill>
                <a:highlight>
                  <a:srgbClr val="FFFFFF"/>
                </a:highlight>
              </a:rPr>
              <a:t>In Pennsylvania: </a:t>
            </a:r>
            <a:r>
              <a:rPr lang="en" sz="1600" dirty="0">
                <a:solidFill>
                  <a:srgbClr val="383838"/>
                </a:solidFill>
                <a:highlight>
                  <a:srgbClr val="FFFFFF"/>
                </a:highlight>
              </a:rPr>
              <a:t>Philadelphia, Pittsburgh, Reading, Bristol</a:t>
            </a:r>
          </a:p>
          <a:p>
            <a:pPr marL="457200" indent="-295275">
              <a:spcBef>
                <a:spcPts val="0"/>
              </a:spcBef>
              <a:spcAft>
                <a:spcPts val="0"/>
              </a:spcAft>
              <a:buClr>
                <a:srgbClr val="383838"/>
              </a:buClr>
              <a:buSzPct val="95454"/>
              <a:buFont typeface="Arial" panose="020B0604020202020204" pitchFamily="34" charset="0"/>
              <a:buChar char="•"/>
            </a:pPr>
            <a:r>
              <a:rPr lang="en" sz="1600" dirty="0">
                <a:solidFill>
                  <a:srgbClr val="383838"/>
                </a:solidFill>
                <a:highlight>
                  <a:srgbClr val="FFFFFF"/>
                </a:highlight>
              </a:rPr>
              <a:t>Minneapolis, MN</a:t>
            </a:r>
          </a:p>
          <a:p>
            <a:pPr marL="457200" indent="-295275">
              <a:spcBef>
                <a:spcPts val="0"/>
              </a:spcBef>
              <a:spcAft>
                <a:spcPts val="0"/>
              </a:spcAft>
              <a:buClr>
                <a:srgbClr val="383838"/>
              </a:buClr>
              <a:buSzPct val="95454"/>
              <a:buFont typeface="Arial" panose="020B0604020202020204" pitchFamily="34" charset="0"/>
              <a:buChar char="•"/>
            </a:pPr>
            <a:r>
              <a:rPr lang="en" sz="1600" dirty="0">
                <a:solidFill>
                  <a:srgbClr val="383838"/>
                </a:solidFill>
                <a:highlight>
                  <a:srgbClr val="FFFFFF"/>
                </a:highlight>
              </a:rPr>
              <a:t>Chicago, IL</a:t>
            </a:r>
          </a:p>
          <a:p>
            <a:pPr marL="457200" indent="-295275">
              <a:spcBef>
                <a:spcPts val="0"/>
              </a:spcBef>
              <a:spcAft>
                <a:spcPts val="0"/>
              </a:spcAft>
              <a:buClr>
                <a:srgbClr val="383838"/>
              </a:buClr>
              <a:buSzPct val="95454"/>
              <a:buFont typeface="Arial" panose="020B0604020202020204" pitchFamily="34" charset="0"/>
              <a:buChar char="•"/>
            </a:pPr>
            <a:r>
              <a:rPr lang="en" sz="1600" dirty="0">
                <a:solidFill>
                  <a:srgbClr val="383838"/>
                </a:solidFill>
                <a:highlight>
                  <a:srgbClr val="FFFFFF"/>
                </a:highlight>
              </a:rPr>
              <a:t>Arlington, VA</a:t>
            </a:r>
          </a:p>
          <a:p>
            <a:pPr marL="457200" indent="-295275">
              <a:spcBef>
                <a:spcPts val="0"/>
              </a:spcBef>
              <a:spcAft>
                <a:spcPts val="0"/>
              </a:spcAft>
              <a:buClr>
                <a:srgbClr val="383838"/>
              </a:buClr>
              <a:buSzPct val="95454"/>
              <a:buFont typeface="Arial" panose="020B0604020202020204" pitchFamily="34" charset="0"/>
              <a:buChar char="•"/>
            </a:pPr>
            <a:r>
              <a:rPr lang="en" sz="1600" dirty="0">
                <a:solidFill>
                  <a:srgbClr val="383838"/>
                </a:solidFill>
                <a:highlight>
                  <a:srgbClr val="FFFFFF"/>
                </a:highlight>
              </a:rPr>
              <a:t>Columbus, OH</a:t>
            </a:r>
          </a:p>
          <a:p>
            <a:pPr marL="457200" indent="-295275">
              <a:spcBef>
                <a:spcPts val="0"/>
              </a:spcBef>
              <a:spcAft>
                <a:spcPts val="0"/>
              </a:spcAft>
              <a:buClr>
                <a:srgbClr val="383838"/>
              </a:buClr>
              <a:buSzPct val="95454"/>
              <a:buFont typeface="Arial" panose="020B0604020202020204" pitchFamily="34" charset="0"/>
              <a:buChar char="•"/>
            </a:pPr>
            <a:r>
              <a:rPr lang="en" sz="1600" dirty="0">
                <a:solidFill>
                  <a:srgbClr val="383838"/>
                </a:solidFill>
                <a:highlight>
                  <a:srgbClr val="FFFFFF"/>
                </a:highlight>
              </a:rPr>
              <a:t>Madison, WI</a:t>
            </a:r>
          </a:p>
          <a:p>
            <a:pPr marL="457200" indent="-295275">
              <a:spcBef>
                <a:spcPts val="0"/>
              </a:spcBef>
              <a:spcAft>
                <a:spcPts val="0"/>
              </a:spcAft>
              <a:buClr>
                <a:srgbClr val="383838"/>
              </a:buClr>
              <a:buSzPct val="95454"/>
              <a:buFont typeface="Arial" panose="020B0604020202020204" pitchFamily="34" charset="0"/>
              <a:buChar char="•"/>
            </a:pPr>
            <a:r>
              <a:rPr lang="en" sz="1600" dirty="0">
                <a:solidFill>
                  <a:srgbClr val="383838"/>
                </a:solidFill>
                <a:highlight>
                  <a:srgbClr val="FFFFFF"/>
                </a:highlight>
              </a:rPr>
              <a:t>Tulsa and Norman, OK</a:t>
            </a:r>
          </a:p>
          <a:p>
            <a:pPr>
              <a:spcBef>
                <a:spcPts val="0"/>
              </a:spcBef>
              <a:spcAft>
                <a:spcPts val="0"/>
              </a:spcAft>
            </a:pPr>
            <a:endParaRPr sz="1600" dirty="0"/>
          </a:p>
        </p:txBody>
      </p:sp>
    </p:spTree>
    <p:extLst>
      <p:ext uri="{BB962C8B-B14F-4D97-AF65-F5344CB8AC3E}">
        <p14:creationId xmlns:p14="http://schemas.microsoft.com/office/powerpoint/2010/main" val="33727452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6526</TotalTime>
  <Words>760</Words>
  <Application>Microsoft Office PowerPoint</Application>
  <PresentationFormat>On-screen Show (4:3)</PresentationFormat>
  <Paragraphs>133</Paragraphs>
  <Slides>19</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MS PGothic</vt:lpstr>
      <vt:lpstr>Arial</vt:lpstr>
      <vt:lpstr>Bodoni MT</vt:lpstr>
      <vt:lpstr>Bookman Old Style</vt:lpstr>
      <vt:lpstr>Calibri</vt:lpstr>
      <vt:lpstr>Office Theme</vt:lpstr>
      <vt:lpstr>PowerPoint Presentation</vt:lpstr>
      <vt:lpstr>Welcome</vt:lpstr>
      <vt:lpstr>Agenda  5:30-7:30pm</vt:lpstr>
      <vt:lpstr>Your Name</vt:lpstr>
      <vt:lpstr>100% Resolutions</vt:lpstr>
      <vt:lpstr>Phoenixville &amp; WC Resolutions</vt:lpstr>
      <vt:lpstr>Components of a Good RF100 Resolution</vt:lpstr>
      <vt:lpstr>PowerPoint Presentation</vt:lpstr>
      <vt:lpstr>PowerPoint Presentation</vt:lpstr>
      <vt:lpstr>PowerPoint Presentation</vt:lpstr>
      <vt:lpstr>PowerPoint Presentation</vt:lpstr>
      <vt:lpstr>PowerPoint Presentation</vt:lpstr>
      <vt:lpstr>Carbon Neutral Cities</vt:lpstr>
      <vt:lpstr>PowerPoint Presentation</vt:lpstr>
      <vt:lpstr>Community-Wide Plans</vt:lpstr>
      <vt:lpstr>What will work best for us locally?</vt:lpstr>
      <vt:lpstr>Possible working groups</vt:lpstr>
      <vt:lpstr>Upcoming Options</vt:lpstr>
      <vt:lpstr> </vt:lpstr>
    </vt:vector>
  </TitlesOfParts>
  <Company>widener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Conclusion</dc:title>
  <dc:creator>Don Brown</dc:creator>
  <cp:lastModifiedBy>Paula Kline</cp:lastModifiedBy>
  <cp:revision>217</cp:revision>
  <dcterms:created xsi:type="dcterms:W3CDTF">2015-01-28T02:28:36Z</dcterms:created>
  <dcterms:modified xsi:type="dcterms:W3CDTF">2017-10-03T17:02:35Z</dcterms:modified>
</cp:coreProperties>
</file>